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7_DA5A5FE6.xml" ContentType="application/vnd.ms-powerpoint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9"/>
  </p:notesMasterIdLst>
  <p:sldIdLst>
    <p:sldId id="256" r:id="rId2"/>
    <p:sldId id="372" r:id="rId3"/>
    <p:sldId id="259" r:id="rId4"/>
    <p:sldId id="260" r:id="rId5"/>
    <p:sldId id="309" r:id="rId6"/>
    <p:sldId id="299" r:id="rId7"/>
    <p:sldId id="313" r:id="rId8"/>
    <p:sldId id="320" r:id="rId9"/>
    <p:sldId id="330" r:id="rId10"/>
    <p:sldId id="317" r:id="rId11"/>
    <p:sldId id="323" r:id="rId12"/>
    <p:sldId id="324" r:id="rId13"/>
    <p:sldId id="325" r:id="rId14"/>
    <p:sldId id="326" r:id="rId15"/>
    <p:sldId id="327" r:id="rId16"/>
    <p:sldId id="328" r:id="rId17"/>
    <p:sldId id="300" r:id="rId18"/>
    <p:sldId id="298" r:id="rId19"/>
    <p:sldId id="305" r:id="rId20"/>
    <p:sldId id="333" r:id="rId21"/>
    <p:sldId id="301" r:id="rId22"/>
    <p:sldId id="304" r:id="rId23"/>
    <p:sldId id="364" r:id="rId24"/>
    <p:sldId id="365" r:id="rId25"/>
    <p:sldId id="322" r:id="rId26"/>
    <p:sldId id="336" r:id="rId27"/>
    <p:sldId id="332" r:id="rId28"/>
    <p:sldId id="334" r:id="rId29"/>
    <p:sldId id="337" r:id="rId30"/>
    <p:sldId id="338" r:id="rId31"/>
    <p:sldId id="335" r:id="rId32"/>
    <p:sldId id="339" r:id="rId33"/>
    <p:sldId id="310" r:id="rId34"/>
    <p:sldId id="308" r:id="rId35"/>
    <p:sldId id="340" r:id="rId36"/>
    <p:sldId id="350" r:id="rId37"/>
    <p:sldId id="341" r:id="rId38"/>
    <p:sldId id="352" r:id="rId39"/>
    <p:sldId id="359" r:id="rId40"/>
    <p:sldId id="355" r:id="rId41"/>
    <p:sldId id="356" r:id="rId42"/>
    <p:sldId id="360" r:id="rId43"/>
    <p:sldId id="361" r:id="rId44"/>
    <p:sldId id="362" r:id="rId45"/>
    <p:sldId id="363" r:id="rId46"/>
    <p:sldId id="353" r:id="rId47"/>
    <p:sldId id="349" r:id="rId48"/>
    <p:sldId id="319" r:id="rId49"/>
    <p:sldId id="342" r:id="rId50"/>
    <p:sldId id="345" r:id="rId51"/>
    <p:sldId id="368" r:id="rId52"/>
    <p:sldId id="369" r:id="rId53"/>
    <p:sldId id="346" r:id="rId54"/>
    <p:sldId id="370" r:id="rId55"/>
    <p:sldId id="371" r:id="rId56"/>
    <p:sldId id="347" r:id="rId57"/>
    <p:sldId id="348" r:id="rId58"/>
    <p:sldId id="302" r:id="rId59"/>
    <p:sldId id="307" r:id="rId60"/>
    <p:sldId id="311" r:id="rId61"/>
    <p:sldId id="367" r:id="rId62"/>
    <p:sldId id="312" r:id="rId63"/>
    <p:sldId id="315" r:id="rId64"/>
    <p:sldId id="316" r:id="rId65"/>
    <p:sldId id="331" r:id="rId66"/>
    <p:sldId id="275" r:id="rId67"/>
    <p:sldId id="296" r:id="rId6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Krona One" panose="020B0604020202020204" charset="0"/>
      <p:regular r:id="rId75"/>
    </p:embeddedFont>
    <p:embeddedFont>
      <p:font typeface="Nunito Light" pitchFamily="2" charset="0"/>
      <p:regular r:id="rId76"/>
      <p:italic r:id="rId77"/>
    </p:embeddedFont>
    <p:embeddedFont>
      <p:font typeface="PT Sans" panose="020B0503020203020204" pitchFamily="34" charset="0"/>
      <p:regular r:id="rId78"/>
      <p:bold r:id="rId79"/>
      <p:italic r:id="rId80"/>
      <p:boldItalic r:id="rId81"/>
    </p:embeddedFont>
    <p:embeddedFont>
      <p:font typeface="Segoe UI" panose="020B0502040204020203" pitchFamily="3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8B7CFC-FC6E-9A55-09B8-ED4660CF07C6}" name="MATTEO DELLA ROCCA" initials="MDR" userId="S::m.dellarocca23@studenti.unisa.it::ed082793-34a1-4353-b9ee-b430c4e1632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A3D"/>
    <a:srgbClr val="FCC8B6"/>
    <a:srgbClr val="0E2A47"/>
    <a:srgbClr val="9F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C75AA-38DD-4F9A-630C-8CB8CC81DAC5}" v="7" dt="2023-06-12T21:41:41.665"/>
    <p1510:client id="{44383C36-71D7-DD47-32FC-E998F8C8C55C}" v="26" dt="2023-06-13T08:38:39.162"/>
    <p1510:client id="{CCE48A05-9EC3-43E0-B02B-A36DA7997B00}" v="3" dt="2023-06-12T21:42:05.767"/>
    <p1510:client id="{D689AB10-5A8F-456B-B19F-E53AD979F7D1}" v="492" dt="2023-06-12T14:45:33.506"/>
    <p1510:client id="{EF1F8F58-C48E-4570-9156-D931FDE6A386}" v="7785" dt="2023-06-13T09:02:32.757"/>
  </p1510:revLst>
</p1510:revInfo>
</file>

<file path=ppt/tableStyles.xml><?xml version="1.0" encoding="utf-8"?>
<a:tblStyleLst xmlns:a="http://schemas.openxmlformats.org/drawingml/2006/main" def="{A58E2CE7-7FCF-4945-9C85-D11F24D33D64}">
  <a:tblStyle styleId="{A58E2CE7-7FCF-4945-9C85-D11F24D33D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0E6081-B318-4882-A4FF-2F2189E3C7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theme" Target="theme/theme1.xml"/><Relationship Id="rId9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comments/modernComment_137_DA5A5FE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1EF9F1-38A6-461C-8919-1B13E97EF1CF}" authorId="{658B7CFC-FC6E-9A55-09B8-ED4660CF07C6}" created="2023-06-05T13:35:12.146">
    <pc:sldMkLst xmlns:pc="http://schemas.microsoft.com/office/powerpoint/2013/main/command">
      <pc:docMk/>
      <pc:sldMk cId="3663355878" sldId="311"/>
    </pc:sldMkLst>
    <p188:txBody>
      <a:bodyPr/>
      <a:lstStyle/>
      <a:p>
        <a:r>
          <a:rPr lang="it-IT"/>
          <a:t>Va detto che però i test effettuati sono stati effettuati su una suddivisione prendendo il 50% tedesco e 50% le altre lingue, quindi i risultati ottenuti SONO DA CONSIDERARE UNA VALIDAZIONE DI QUELLI GENERALI. Anche in questo caso il tedesco e il russo sono riconosciuti con una buona probabilità… quindi possiamo confermare che vengono confusi poco rispetto alle altre lingue.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072105b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072105b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57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833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921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013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483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963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78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881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169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68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742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494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992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681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2139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371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792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62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62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654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802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038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sz="1800">
                <a:effectLst/>
                <a:latin typeface="Segoe UI" panose="020B0502040204020203" pitchFamily="34" charset="0"/>
              </a:rPr>
              <a:t>Va detto che però i test effettuati sono stati effettuati su una suddivisione prendendo il 50% tedesco e 50% le altre lingue, quindi i risultati ottenuti SONO DA CONSIDERARE UNA VALIDAZIONE DI QUELLI GENERALI. Anche in questo caso il tedesco e il russo sono riconosciuti con una buona probabilità… quindi possiamo confermare che vengono confusi poco rispetto alle altre lingue. </a:t>
            </a:r>
            <a:endParaRPr lang="it-IT" sz="1800">
              <a:effectLst/>
              <a:latin typeface="Arial" panose="020B0604020202020204" pitchFamily="34" charset="0"/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959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sz="1800">
                <a:effectLst/>
                <a:latin typeface="Segoe UI" panose="020B0502040204020203" pitchFamily="34" charset="0"/>
              </a:rPr>
              <a:t>Va detto che però i test effettuati sono stati effettuati su una suddivisione prendendo il 50% tedesco e 50% le altre lingue, quindi i risultati ottenuti SONO DA CONSIDERARE UNA VALIDAZIONE DI QUELLI GENERALI. Anche in questo caso il tedesco e il russo sono riconosciuti con una buona probabilità… quindi possiamo confermare che vengono confusi poco rispetto alle altre lingue. </a:t>
            </a:r>
            <a:endParaRPr lang="it-IT" sz="1800">
              <a:effectLst/>
              <a:latin typeface="Arial" panose="020B0604020202020204" pitchFamily="34" charset="0"/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535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307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62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543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5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4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54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E2A4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27275" y="1618475"/>
            <a:ext cx="7089600" cy="14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185075"/>
            <a:ext cx="4528800" cy="3897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13950" y="43325"/>
            <a:ext cx="5023300" cy="2893700"/>
            <a:chOff x="-313950" y="43325"/>
            <a:chExt cx="5023300" cy="2893700"/>
          </a:xfrm>
        </p:grpSpPr>
        <p:sp>
          <p:nvSpPr>
            <p:cNvPr id="12" name="Google Shape;12;p2"/>
            <p:cNvSpPr/>
            <p:nvPr/>
          </p:nvSpPr>
          <p:spPr>
            <a:xfrm>
              <a:off x="217150" y="455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9525" y="27567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15;p2"/>
            <p:cNvCxnSpPr>
              <a:stCxn id="14" idx="7"/>
            </p:cNvCxnSpPr>
            <p:nvPr/>
          </p:nvCxnSpPr>
          <p:spPr>
            <a:xfrm rot="-5400000">
              <a:off x="-17879" y="2103629"/>
              <a:ext cx="1180800" cy="178200"/>
            </a:xfrm>
            <a:prstGeom prst="curvedConnector3">
              <a:avLst>
                <a:gd name="adj1" fmla="val 5111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>
              <a:endCxn id="12" idx="4"/>
            </p:cNvCxnSpPr>
            <p:nvPr/>
          </p:nvCxnSpPr>
          <p:spPr>
            <a:xfrm rot="5400000" flipH="1">
              <a:off x="129250" y="8141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>
              <a:stCxn id="12" idx="6"/>
              <a:endCxn id="13" idx="2"/>
            </p:cNvCxnSpPr>
            <p:nvPr/>
          </p:nvCxnSpPr>
          <p:spPr>
            <a:xfrm rot="10800000" flipH="1">
              <a:off x="397450" y="2303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>
              <a:stCxn id="13" idx="6"/>
              <a:endCxn id="19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22;p2"/>
            <p:cNvCxnSpPr>
              <a:endCxn id="23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4" name="Google Shape;24;p2"/>
            <p:cNvCxnSpPr>
              <a:stCxn id="13" idx="2"/>
              <a:endCxn id="23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5" name="Google Shape;25;p2"/>
            <p:cNvCxnSpPr>
              <a:endCxn id="19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6" name="Google Shape;26;p2"/>
            <p:cNvCxnSpPr>
              <a:stCxn id="19" idx="7"/>
              <a:endCxn id="20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7" name="Google Shape;27;p2"/>
            <p:cNvCxnSpPr>
              <a:stCxn id="20" idx="6"/>
              <a:endCxn id="28" idx="1"/>
            </p:cNvCxnSpPr>
            <p:nvPr/>
          </p:nvCxnSpPr>
          <p:spPr>
            <a:xfrm rot="10800000" flipH="1">
              <a:off x="3332875" y="162200"/>
              <a:ext cx="1212300" cy="117300"/>
            </a:xfrm>
            <a:prstGeom prst="curvedConnector4">
              <a:avLst>
                <a:gd name="adj1" fmla="val 48840"/>
                <a:gd name="adj2" fmla="val 32698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9" name="Google Shape;29;p2"/>
            <p:cNvCxnSpPr>
              <a:stCxn id="28" idx="4"/>
              <a:endCxn id="21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0" name="Google Shape;30;p2"/>
            <p:cNvCxnSpPr>
              <a:stCxn id="21" idx="2"/>
              <a:endCxn id="13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1" name="Google Shape;31;p2"/>
            <p:cNvCxnSpPr>
              <a:stCxn id="20" idx="5"/>
            </p:cNvCxnSpPr>
            <p:nvPr/>
          </p:nvCxnSpPr>
          <p:spPr>
            <a:xfrm rot="5400000">
              <a:off x="2496466" y="465791"/>
              <a:ext cx="964800" cy="674100"/>
            </a:xfrm>
            <a:prstGeom prst="curvedConnector3">
              <a:avLst>
                <a:gd name="adj1" fmla="val 5087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2" name="Google Shape;32;p2"/>
            <p:cNvCxnSpPr/>
            <p:nvPr/>
          </p:nvCxnSpPr>
          <p:spPr>
            <a:xfrm rot="5400000">
              <a:off x="-9912" y="1359499"/>
              <a:ext cx="375600" cy="786300"/>
            </a:xfrm>
            <a:prstGeom prst="curvedConnector3">
              <a:avLst>
                <a:gd name="adj1" fmla="val 5274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>
              <a:endCxn id="14" idx="2"/>
            </p:cNvCxnSpPr>
            <p:nvPr/>
          </p:nvCxnSpPr>
          <p:spPr>
            <a:xfrm rot="-5400000" flipH="1">
              <a:off x="-367075" y="2150275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>
              <a:stCxn id="13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35" name="Google Shape;35;p2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41;p2"/>
          <p:cNvGrpSpPr/>
          <p:nvPr/>
        </p:nvGrpSpPr>
        <p:grpSpPr>
          <a:xfrm>
            <a:off x="2901550" y="3411475"/>
            <a:ext cx="6182575" cy="2052725"/>
            <a:chOff x="2901550" y="3411475"/>
            <a:chExt cx="6182575" cy="2052725"/>
          </a:xfrm>
        </p:grpSpPr>
        <p:sp>
          <p:nvSpPr>
            <p:cNvPr id="42" name="Google Shape;42;p2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44;p2"/>
            <p:cNvCxnSpPr>
              <a:stCxn id="45" idx="7"/>
              <a:endCxn id="46" idx="2"/>
            </p:cNvCxnSpPr>
            <p:nvPr/>
          </p:nvCxnSpPr>
          <p:spPr>
            <a:xfrm rot="-5400000" flipH="1">
              <a:off x="4864879" y="4180621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>
              <a:stCxn id="46" idx="6"/>
              <a:endCxn id="48" idx="2"/>
            </p:cNvCxnSpPr>
            <p:nvPr/>
          </p:nvCxnSpPr>
          <p:spPr>
            <a:xfrm rot="10800000" flipH="1">
              <a:off x="5631700" y="4400525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>
              <a:stCxn id="48" idx="6"/>
              <a:endCxn id="43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>
              <a:stCxn id="43" idx="6"/>
              <a:endCxn id="42" idx="2"/>
            </p:cNvCxnSpPr>
            <p:nvPr/>
          </p:nvCxnSpPr>
          <p:spPr>
            <a:xfrm rot="10800000" flipH="1">
              <a:off x="7578750" y="43899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6" name="Google Shape;46;p2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62950" y="42416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" name="Google Shape;53;p2"/>
            <p:cNvCxnSpPr>
              <a:stCxn id="54" idx="6"/>
              <a:endCxn id="55" idx="6"/>
            </p:cNvCxnSpPr>
            <p:nvPr/>
          </p:nvCxnSpPr>
          <p:spPr>
            <a:xfrm flipH="1">
              <a:off x="8863925" y="3551275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>
              <a:stCxn id="55" idx="0"/>
              <a:endCxn id="42" idx="6"/>
            </p:cNvCxnSpPr>
            <p:nvPr/>
          </p:nvCxnSpPr>
          <p:spPr>
            <a:xfrm rot="5400000" flipH="1">
              <a:off x="8374125" y="4489800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>
              <a:stCxn id="42" idx="0"/>
              <a:endCxn id="52" idx="0"/>
            </p:cNvCxnSpPr>
            <p:nvPr/>
          </p:nvCxnSpPr>
          <p:spPr>
            <a:xfrm rot="5400000" flipH="1">
              <a:off x="7923275" y="3839350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>
              <a:stCxn id="42" idx="0"/>
              <a:endCxn id="54" idx="2"/>
            </p:cNvCxnSpPr>
            <p:nvPr/>
          </p:nvCxnSpPr>
          <p:spPr>
            <a:xfrm rot="-5400000">
              <a:off x="8219975" y="3715150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>
              <a:stCxn id="45" idx="4"/>
              <a:endCxn id="43" idx="4"/>
            </p:cNvCxnSpPr>
            <p:nvPr/>
          </p:nvCxnSpPr>
          <p:spPr>
            <a:xfrm rot="-5400000" flipH="1">
              <a:off x="5726625" y="3458675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>
              <a:stCxn id="43" idx="5"/>
              <a:endCxn id="55" idx="4"/>
            </p:cNvCxnSpPr>
            <p:nvPr/>
          </p:nvCxnSpPr>
          <p:spPr>
            <a:xfrm rot="-5400000">
              <a:off x="8100596" y="4527308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1" name="Google Shape;61;p2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8804525" y="3411475"/>
              <a:ext cx="279600" cy="279600"/>
              <a:chOff x="8804525" y="3411475"/>
              <a:chExt cx="279600" cy="27960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2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192013" y="3804375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68" name="Google Shape;68;p2"/>
            <p:cNvCxnSpPr/>
            <p:nvPr/>
          </p:nvCxnSpPr>
          <p:spPr>
            <a:xfrm rot="-5400000" flipH="1">
              <a:off x="5578625" y="4903200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2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70" name="Google Shape;70;p2"/>
          <p:cNvSpPr/>
          <p:nvPr/>
        </p:nvSpPr>
        <p:spPr>
          <a:xfrm>
            <a:off x="8326525" y="1061975"/>
            <a:ext cx="1010100" cy="1010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7552350" y="-183100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896150" y="4429475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-266825" y="3540025"/>
            <a:ext cx="1027200" cy="1027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0E2A47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rgbClr val="0E2A47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7733925" y="4638425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8504625" y="828975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14"/>
          <p:cNvGrpSpPr/>
          <p:nvPr/>
        </p:nvGrpSpPr>
        <p:grpSpPr>
          <a:xfrm>
            <a:off x="-192700" y="1678825"/>
            <a:ext cx="831725" cy="3311600"/>
            <a:chOff x="7850425" y="-546450"/>
            <a:chExt cx="831725" cy="3311600"/>
          </a:xfrm>
        </p:grpSpPr>
        <p:sp>
          <p:nvSpPr>
            <p:cNvPr id="215" name="Google Shape;215;p14"/>
            <p:cNvSpPr/>
            <p:nvPr/>
          </p:nvSpPr>
          <p:spPr>
            <a:xfrm flipH="1">
              <a:off x="8186900" y="822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 flipH="1">
              <a:off x="8501850" y="2584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7" name="Google Shape;217;p14"/>
            <p:cNvCxnSpPr>
              <a:stCxn id="218" idx="0"/>
              <a:endCxn id="215" idx="6"/>
            </p:cNvCxnSpPr>
            <p:nvPr/>
          </p:nvCxnSpPr>
          <p:spPr>
            <a:xfrm rot="-5400000">
              <a:off x="7880575" y="1022250"/>
              <a:ext cx="416100" cy="19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4"/>
            <p:cNvCxnSpPr>
              <a:endCxn id="220" idx="6"/>
            </p:cNvCxnSpPr>
            <p:nvPr/>
          </p:nvCxnSpPr>
          <p:spPr>
            <a:xfrm rot="-5400000" flipH="1">
              <a:off x="7765200" y="-327150"/>
              <a:ext cx="878100" cy="4395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21" name="Google Shape;221;p14"/>
            <p:cNvCxnSpPr>
              <a:stCxn id="218" idx="2"/>
              <a:endCxn id="220" idx="4"/>
            </p:cNvCxnSpPr>
            <p:nvPr/>
          </p:nvCxnSpPr>
          <p:spPr>
            <a:xfrm rot="10800000" flipH="1">
              <a:off x="8130025" y="427800"/>
              <a:ext cx="390000" cy="1040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22" name="Google Shape;222;p14"/>
            <p:cNvCxnSpPr>
              <a:stCxn id="216" idx="6"/>
              <a:endCxn id="218" idx="4"/>
            </p:cNvCxnSpPr>
            <p:nvPr/>
          </p:nvCxnSpPr>
          <p:spPr>
            <a:xfrm rot="10800000">
              <a:off x="7990350" y="1608200"/>
              <a:ext cx="511500" cy="10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grpSp>
          <p:nvGrpSpPr>
            <p:cNvPr id="223" name="Google Shape;223;p14"/>
            <p:cNvGrpSpPr/>
            <p:nvPr/>
          </p:nvGrpSpPr>
          <p:grpSpPr>
            <a:xfrm flipH="1">
              <a:off x="7850425" y="1328700"/>
              <a:ext cx="279600" cy="279600"/>
              <a:chOff x="2206950" y="697000"/>
              <a:chExt cx="279600" cy="2796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14"/>
            <p:cNvGrpSpPr/>
            <p:nvPr/>
          </p:nvGrpSpPr>
          <p:grpSpPr>
            <a:xfrm flipH="1">
              <a:off x="8424000" y="235500"/>
              <a:ext cx="192300" cy="192300"/>
              <a:chOff x="471450" y="43325"/>
              <a:chExt cx="192300" cy="192300"/>
            </a:xfrm>
          </p:grpSpPr>
          <p:sp>
            <p:nvSpPr>
              <p:cNvPr id="226" name="Google Shape;226;p1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solidFill>
          <a:srgbClr val="0E2A47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7875175" y="4571475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8371975" y="376950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8884763" y="37839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15"/>
          <p:cNvGrpSpPr/>
          <p:nvPr/>
        </p:nvGrpSpPr>
        <p:grpSpPr>
          <a:xfrm>
            <a:off x="-376110" y="1100993"/>
            <a:ext cx="1258671" cy="4042518"/>
            <a:chOff x="-376110" y="1100993"/>
            <a:chExt cx="1258671" cy="4042518"/>
          </a:xfrm>
        </p:grpSpPr>
        <p:sp>
          <p:nvSpPr>
            <p:cNvPr id="233" name="Google Shape;233;p15"/>
            <p:cNvSpPr/>
            <p:nvPr/>
          </p:nvSpPr>
          <p:spPr>
            <a:xfrm rot="4574466" flipH="1">
              <a:off x="519369" y="1723531"/>
              <a:ext cx="180376" cy="18037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4574466" flipH="1">
              <a:off x="153912" y="2568894"/>
              <a:ext cx="180376" cy="18037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" name="Google Shape;235;p15"/>
            <p:cNvCxnSpPr>
              <a:stCxn id="236" idx="7"/>
              <a:endCxn id="237" idx="2"/>
            </p:cNvCxnSpPr>
            <p:nvPr/>
          </p:nvCxnSpPr>
          <p:spPr>
            <a:xfrm rot="10800000">
              <a:off x="499941" y="4047331"/>
              <a:ext cx="182100" cy="807600"/>
            </a:xfrm>
            <a:prstGeom prst="curvedConnector4">
              <a:avLst>
                <a:gd name="adj1" fmla="val -167743"/>
                <a:gd name="adj2" fmla="val 5116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5"/>
            <p:cNvCxnSpPr>
              <a:stCxn id="237" idx="6"/>
              <a:endCxn id="239" idx="2"/>
            </p:cNvCxnSpPr>
            <p:nvPr/>
          </p:nvCxnSpPr>
          <p:spPr>
            <a:xfrm rot="-5400000">
              <a:off x="263353" y="3451233"/>
              <a:ext cx="692400" cy="274500"/>
            </a:xfrm>
            <a:prstGeom prst="curvedConnector3">
              <a:avLst>
                <a:gd name="adj1" fmla="val 4982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5"/>
            <p:cNvCxnSpPr>
              <a:stCxn id="239" idx="6"/>
              <a:endCxn id="234" idx="2"/>
            </p:cNvCxnSpPr>
            <p:nvPr/>
          </p:nvCxnSpPr>
          <p:spPr>
            <a:xfrm rot="5400000" flipH="1">
              <a:off x="360907" y="2651391"/>
              <a:ext cx="224100" cy="414600"/>
            </a:xfrm>
            <a:prstGeom prst="curvedConnector3">
              <a:avLst>
                <a:gd name="adj1" fmla="val 503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5"/>
            <p:cNvCxnSpPr>
              <a:stCxn id="234" idx="6"/>
              <a:endCxn id="233" idx="2"/>
            </p:cNvCxnSpPr>
            <p:nvPr/>
          </p:nvCxnSpPr>
          <p:spPr>
            <a:xfrm rot="-5400000">
              <a:off x="91700" y="2032231"/>
              <a:ext cx="670200" cy="4083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37" name="Google Shape;237;p15"/>
            <p:cNvSpPr/>
            <p:nvPr/>
          </p:nvSpPr>
          <p:spPr>
            <a:xfrm rot="4572941" flipH="1">
              <a:off x="428185" y="3933015"/>
              <a:ext cx="115836" cy="11583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15"/>
            <p:cNvCxnSpPr>
              <a:stCxn id="243" idx="0"/>
              <a:endCxn id="233" idx="6"/>
            </p:cNvCxnSpPr>
            <p:nvPr/>
          </p:nvCxnSpPr>
          <p:spPr>
            <a:xfrm>
              <a:off x="-166410" y="1194443"/>
              <a:ext cx="754500" cy="53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5"/>
            <p:cNvCxnSpPr>
              <a:stCxn id="236" idx="4"/>
              <a:endCxn id="234" idx="4"/>
            </p:cNvCxnSpPr>
            <p:nvPr/>
          </p:nvCxnSpPr>
          <p:spPr>
            <a:xfrm rot="10800000">
              <a:off x="156354" y="2680623"/>
              <a:ext cx="317400" cy="2327100"/>
            </a:xfrm>
            <a:prstGeom prst="curvedConnector3">
              <a:avLst>
                <a:gd name="adj1" fmla="val 1758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5"/>
            <p:cNvCxnSpPr>
              <a:stCxn id="234" idx="5"/>
              <a:endCxn id="243" idx="4"/>
            </p:cNvCxnSpPr>
            <p:nvPr/>
          </p:nvCxnSpPr>
          <p:spPr>
            <a:xfrm rot="10800000">
              <a:off x="-353210" y="1240106"/>
              <a:ext cx="520200" cy="1372200"/>
            </a:xfrm>
            <a:prstGeom prst="curvedConnector3">
              <a:avLst>
                <a:gd name="adj1" fmla="val 14632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15"/>
            <p:cNvGrpSpPr/>
            <p:nvPr/>
          </p:nvGrpSpPr>
          <p:grpSpPr>
            <a:xfrm rot="4574251" flipH="1">
              <a:off x="573714" y="2966727"/>
              <a:ext cx="279603" cy="279603"/>
              <a:chOff x="6238800" y="4370675"/>
              <a:chExt cx="279600" cy="279600"/>
            </a:xfrm>
          </p:grpSpPr>
          <p:sp>
            <p:nvSpPr>
              <p:cNvPr id="247" name="Google Shape;247;p15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5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15"/>
            <p:cNvGrpSpPr/>
            <p:nvPr/>
          </p:nvGrpSpPr>
          <p:grpSpPr>
            <a:xfrm rot="4574251" flipH="1">
              <a:off x="469740" y="4834663"/>
              <a:ext cx="279603" cy="279603"/>
              <a:chOff x="4074075" y="4691825"/>
              <a:chExt cx="279600" cy="279600"/>
            </a:xfrm>
          </p:grpSpPr>
          <p:sp>
            <p:nvSpPr>
              <p:cNvPr id="249" name="Google Shape;249;p15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5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" name="Google Shape;243;p15"/>
            <p:cNvSpPr/>
            <p:nvPr/>
          </p:nvSpPr>
          <p:spPr>
            <a:xfrm rot="4577328" flipH="1">
              <a:off x="-356051" y="1121051"/>
              <a:ext cx="192382" cy="19238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15"/>
            <p:cNvCxnSpPr/>
            <p:nvPr/>
          </p:nvCxnSpPr>
          <p:spPr>
            <a:xfrm rot="10800000">
              <a:off x="-262828" y="3591960"/>
              <a:ext cx="678300" cy="411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bg>
      <p:bgPr>
        <a:solidFill>
          <a:srgbClr val="0E2A47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6"/>
          <p:cNvSpPr/>
          <p:nvPr/>
        </p:nvSpPr>
        <p:spPr>
          <a:xfrm>
            <a:off x="8718600" y="912150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"/>
          <p:cNvSpPr/>
          <p:nvPr/>
        </p:nvSpPr>
        <p:spPr>
          <a:xfrm>
            <a:off x="5312463" y="47305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>
            <a:off x="-1002900" y="2445625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 rot="9974466" flipH="1">
            <a:off x="8340594" y="5045106"/>
            <a:ext cx="180376" cy="180376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/>
          <p:nvPr/>
        </p:nvSpPr>
        <p:spPr>
          <a:xfrm rot="9974466" flipH="1">
            <a:off x="7502794" y="4676424"/>
            <a:ext cx="180376" cy="180376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8" name="Google Shape;258;p16"/>
          <p:cNvCxnSpPr>
            <a:stCxn id="259" idx="6"/>
            <a:endCxn id="257" idx="2"/>
          </p:cNvCxnSpPr>
          <p:nvPr/>
        </p:nvCxnSpPr>
        <p:spPr>
          <a:xfrm rot="10800000" flipH="1">
            <a:off x="7003010" y="4787944"/>
            <a:ext cx="502500" cy="314100"/>
          </a:xfrm>
          <a:prstGeom prst="curvedConnector3">
            <a:avLst>
              <a:gd name="adj1" fmla="val 50127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16"/>
          <p:cNvCxnSpPr>
            <a:stCxn id="257" idx="6"/>
            <a:endCxn id="256" idx="2"/>
          </p:cNvCxnSpPr>
          <p:nvPr/>
        </p:nvCxnSpPr>
        <p:spPr>
          <a:xfrm>
            <a:off x="7680582" y="4745162"/>
            <a:ext cx="662700" cy="411600"/>
          </a:xfrm>
          <a:prstGeom prst="curvedConnector3">
            <a:avLst>
              <a:gd name="adj1" fmla="val 49991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16"/>
          <p:cNvCxnSpPr>
            <a:stCxn id="257" idx="5"/>
          </p:cNvCxnSpPr>
          <p:nvPr/>
        </p:nvCxnSpPr>
        <p:spPr>
          <a:xfrm rot="-5400000" flipH="1">
            <a:off x="8465057" y="3864202"/>
            <a:ext cx="30300" cy="1680900"/>
          </a:xfrm>
          <a:prstGeom prst="curvedConnector4">
            <a:avLst>
              <a:gd name="adj1" fmla="val -829122"/>
              <a:gd name="adj2" fmla="val 51291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62" name="Google Shape;262;p16"/>
          <p:cNvGrpSpPr/>
          <p:nvPr/>
        </p:nvGrpSpPr>
        <p:grpSpPr>
          <a:xfrm rot="9974251" flipH="1">
            <a:off x="6727421" y="4995501"/>
            <a:ext cx="279603" cy="279603"/>
            <a:chOff x="6238800" y="4370675"/>
            <a:chExt cx="279600" cy="279600"/>
          </a:xfrm>
        </p:grpSpPr>
        <p:sp>
          <p:nvSpPr>
            <p:cNvPr id="263" name="Google Shape;263;p16"/>
            <p:cNvSpPr/>
            <p:nvPr/>
          </p:nvSpPr>
          <p:spPr>
            <a:xfrm>
              <a:off x="6288450" y="44203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6238800" y="4370675"/>
              <a:ext cx="279600" cy="279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CUSTOM_3_1">
    <p:bg>
      <p:bgPr>
        <a:solidFill>
          <a:srgbClr val="0E2A47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3"/>
          <p:cNvSpPr txBox="1">
            <a:spLocks noGrp="1"/>
          </p:cNvSpPr>
          <p:nvPr>
            <p:ph type="title"/>
          </p:nvPr>
        </p:nvSpPr>
        <p:spPr>
          <a:xfrm>
            <a:off x="2347950" y="776525"/>
            <a:ext cx="44481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460" name="Google Shape;460;p23"/>
          <p:cNvGrpSpPr/>
          <p:nvPr/>
        </p:nvGrpSpPr>
        <p:grpSpPr>
          <a:xfrm rot="-5400000">
            <a:off x="-1495506" y="1688906"/>
            <a:ext cx="5023300" cy="1938150"/>
            <a:chOff x="-313950" y="43325"/>
            <a:chExt cx="5023300" cy="1938150"/>
          </a:xfrm>
        </p:grpSpPr>
        <p:sp>
          <p:nvSpPr>
            <p:cNvPr id="461" name="Google Shape;461;p23"/>
            <p:cNvSpPr/>
            <p:nvPr/>
          </p:nvSpPr>
          <p:spPr>
            <a:xfrm>
              <a:off x="26320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3" name="Google Shape;463;p23"/>
            <p:cNvCxnSpPr>
              <a:stCxn id="461" idx="6"/>
              <a:endCxn id="462" idx="2"/>
            </p:cNvCxnSpPr>
            <p:nvPr/>
          </p:nvCxnSpPr>
          <p:spPr>
            <a:xfrm rot="10800000" flipH="1">
              <a:off x="443500" y="230300"/>
              <a:ext cx="1202100" cy="5163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23"/>
            <p:cNvCxnSpPr>
              <a:stCxn id="462" idx="6"/>
              <a:endCxn id="465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66" name="Google Shape;466;p23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23"/>
            <p:cNvCxnSpPr>
              <a:endCxn id="469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0" name="Google Shape;470;p23"/>
            <p:cNvCxnSpPr>
              <a:stCxn id="462" idx="2"/>
              <a:endCxn id="469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1" name="Google Shape;471;p23"/>
            <p:cNvCxnSpPr>
              <a:endCxn id="465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2" name="Google Shape;472;p23"/>
            <p:cNvCxnSpPr>
              <a:stCxn id="465" idx="7"/>
              <a:endCxn id="466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3" name="Google Shape;473;p23"/>
            <p:cNvCxnSpPr>
              <a:stCxn id="474" idx="4"/>
              <a:endCxn id="467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5" name="Google Shape;475;p23"/>
            <p:cNvCxnSpPr>
              <a:stCxn id="467" idx="2"/>
              <a:endCxn id="462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6" name="Google Shape;476;p23"/>
            <p:cNvCxnSpPr>
              <a:stCxn id="466" idx="5"/>
            </p:cNvCxnSpPr>
            <p:nvPr/>
          </p:nvCxnSpPr>
          <p:spPr>
            <a:xfrm rot="5400000">
              <a:off x="2159416" y="719741"/>
              <a:ext cx="1555800" cy="757200"/>
            </a:xfrm>
            <a:prstGeom prst="curvedConnector3">
              <a:avLst>
                <a:gd name="adj1" fmla="val 5054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7" name="Google Shape;477;p23"/>
            <p:cNvCxnSpPr>
              <a:stCxn id="462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478" name="Google Shape;478;p23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479" name="Google Shape;479;p23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" name="Google Shape;480;p23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" name="Google Shape;482;p23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483" name="Google Shape;483;p23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" name="Google Shape;484;p23"/>
          <p:cNvGrpSpPr/>
          <p:nvPr/>
        </p:nvGrpSpPr>
        <p:grpSpPr>
          <a:xfrm>
            <a:off x="7110747" y="148122"/>
            <a:ext cx="2052725" cy="6182575"/>
            <a:chOff x="7110747" y="148122"/>
            <a:chExt cx="2052725" cy="6182575"/>
          </a:xfrm>
        </p:grpSpPr>
        <p:sp>
          <p:nvSpPr>
            <p:cNvPr id="485" name="Google Shape;485;p23"/>
            <p:cNvSpPr/>
            <p:nvPr/>
          </p:nvSpPr>
          <p:spPr>
            <a:xfrm rot="-5400000">
              <a:off x="7999122" y="758322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 rot="-5400000">
              <a:off x="8739735" y="1653497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7" name="Google Shape;487;p23"/>
            <p:cNvCxnSpPr>
              <a:stCxn id="488" idx="7"/>
              <a:endCxn id="489" idx="2"/>
            </p:cNvCxnSpPr>
            <p:nvPr/>
          </p:nvCxnSpPr>
          <p:spPr>
            <a:xfrm rot="10800000" flipH="1">
              <a:off x="8432044" y="3716219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3"/>
            <p:cNvCxnSpPr>
              <a:stCxn id="489" idx="6"/>
              <a:endCxn id="491" idx="2"/>
            </p:cNvCxnSpPr>
            <p:nvPr/>
          </p:nvCxnSpPr>
          <p:spPr>
            <a:xfrm rot="5400000" flipH="1">
              <a:off x="8011747" y="3081397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23"/>
            <p:cNvCxnSpPr>
              <a:stCxn id="491" idx="6"/>
              <a:endCxn id="486" idx="2"/>
            </p:cNvCxnSpPr>
            <p:nvPr/>
          </p:nvCxnSpPr>
          <p:spPr>
            <a:xfrm rot="-5400000">
              <a:off x="8024810" y="1908697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23"/>
            <p:cNvCxnSpPr>
              <a:stCxn id="486" idx="6"/>
              <a:endCxn id="485" idx="2"/>
            </p:cNvCxnSpPr>
            <p:nvPr/>
          </p:nvCxnSpPr>
          <p:spPr>
            <a:xfrm rot="5400000" flipH="1">
              <a:off x="8102085" y="925697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89" name="Google Shape;489;p23"/>
            <p:cNvSpPr/>
            <p:nvPr/>
          </p:nvSpPr>
          <p:spPr>
            <a:xfrm rot="-5400000">
              <a:off x="8472997" y="360054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 rot="-5400000">
              <a:off x="8620922" y="40662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 rot="-5400000">
              <a:off x="7940947" y="165349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6" name="Google Shape;496;p23"/>
            <p:cNvCxnSpPr>
              <a:stCxn id="497" idx="6"/>
              <a:endCxn id="498" idx="6"/>
            </p:cNvCxnSpPr>
            <p:nvPr/>
          </p:nvCxnSpPr>
          <p:spPr>
            <a:xfrm rot="-5400000" flipH="1">
              <a:off x="7854597" y="-455928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23"/>
            <p:cNvCxnSpPr>
              <a:stCxn id="498" idx="0"/>
              <a:endCxn id="485" idx="6"/>
            </p:cNvCxnSpPr>
            <p:nvPr/>
          </p:nvCxnSpPr>
          <p:spPr>
            <a:xfrm flipH="1">
              <a:off x="8089172" y="464522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23"/>
            <p:cNvCxnSpPr>
              <a:stCxn id="485" idx="0"/>
              <a:endCxn id="495" idx="0"/>
            </p:cNvCxnSpPr>
            <p:nvPr/>
          </p:nvCxnSpPr>
          <p:spPr>
            <a:xfrm flipH="1">
              <a:off x="7940922" y="848472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23"/>
            <p:cNvCxnSpPr>
              <a:stCxn id="485" idx="0"/>
              <a:endCxn id="497" idx="2"/>
            </p:cNvCxnSpPr>
            <p:nvPr/>
          </p:nvCxnSpPr>
          <p:spPr>
            <a:xfrm rot="10800000">
              <a:off x="7250622" y="427872"/>
              <a:ext cx="748500" cy="420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23"/>
            <p:cNvCxnSpPr>
              <a:stCxn id="488" idx="4"/>
              <a:endCxn id="486" idx="4"/>
            </p:cNvCxnSpPr>
            <p:nvPr/>
          </p:nvCxnSpPr>
          <p:spPr>
            <a:xfrm rot="10800000" flipH="1">
              <a:off x="8670697" y="1743572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23"/>
            <p:cNvCxnSpPr>
              <a:stCxn id="486" idx="5"/>
              <a:endCxn id="498" idx="4"/>
            </p:cNvCxnSpPr>
            <p:nvPr/>
          </p:nvCxnSpPr>
          <p:spPr>
            <a:xfrm rot="10800000">
              <a:off x="8774831" y="464602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04" name="Google Shape;504;p23"/>
            <p:cNvGrpSpPr/>
            <p:nvPr/>
          </p:nvGrpSpPr>
          <p:grpSpPr>
            <a:xfrm rot="-5400000">
              <a:off x="7959860" y="2713747"/>
              <a:ext cx="279600" cy="279600"/>
              <a:chOff x="6238800" y="4370675"/>
              <a:chExt cx="279600" cy="279600"/>
            </a:xfrm>
          </p:grpSpPr>
          <p:sp>
            <p:nvSpPr>
              <p:cNvPr id="505" name="Google Shape;505;p2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6" name="Google Shape;506;p23"/>
            <p:cNvGrpSpPr/>
            <p:nvPr/>
          </p:nvGrpSpPr>
          <p:grpSpPr>
            <a:xfrm rot="-5400000">
              <a:off x="7110747" y="148122"/>
              <a:ext cx="279600" cy="279600"/>
              <a:chOff x="8804525" y="3411475"/>
              <a:chExt cx="279600" cy="279600"/>
            </a:xfrm>
          </p:grpSpPr>
          <p:sp>
            <p:nvSpPr>
              <p:cNvPr id="507" name="Google Shape;507;p2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rot="-5400000">
              <a:off x="8391097" y="4878572"/>
              <a:ext cx="279600" cy="279600"/>
              <a:chOff x="4074075" y="4691825"/>
              <a:chExt cx="279600" cy="279600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23"/>
            <p:cNvSpPr/>
            <p:nvPr/>
          </p:nvSpPr>
          <p:spPr>
            <a:xfrm rot="-5400000">
              <a:off x="8582672" y="368372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-5400000">
              <a:off x="7953972" y="124561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511" name="Google Shape;511;p23"/>
            <p:cNvCxnSpPr/>
            <p:nvPr/>
          </p:nvCxnSpPr>
          <p:spPr>
            <a:xfrm rot="10800000" flipH="1">
              <a:off x="8602472" y="3092622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23"/>
            <p:cNvCxnSpPr/>
            <p:nvPr/>
          </p:nvCxnSpPr>
          <p:spPr>
            <a:xfrm rot="5400000">
              <a:off x="7791297" y="5594197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3" name="Google Shape;513;p23"/>
          <p:cNvSpPr/>
          <p:nvPr/>
        </p:nvSpPr>
        <p:spPr>
          <a:xfrm>
            <a:off x="1381450" y="4487725"/>
            <a:ext cx="893400" cy="893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3"/>
          <p:cNvSpPr/>
          <p:nvPr/>
        </p:nvSpPr>
        <p:spPr>
          <a:xfrm>
            <a:off x="1437325" y="-258725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rgbClr val="0E2A47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4"/>
          <p:cNvGrpSpPr/>
          <p:nvPr/>
        </p:nvGrpSpPr>
        <p:grpSpPr>
          <a:xfrm>
            <a:off x="-313950" y="169925"/>
            <a:ext cx="2800500" cy="2893700"/>
            <a:chOff x="-313950" y="169925"/>
            <a:chExt cx="2800500" cy="2893700"/>
          </a:xfrm>
        </p:grpSpPr>
        <p:sp>
          <p:nvSpPr>
            <p:cNvPr id="517" name="Google Shape;517;p24"/>
            <p:cNvSpPr/>
            <p:nvPr/>
          </p:nvSpPr>
          <p:spPr>
            <a:xfrm>
              <a:off x="217150" y="5823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645550" y="2666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329525" y="28833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0" name="Google Shape;520;p24"/>
            <p:cNvCxnSpPr>
              <a:stCxn id="519" idx="7"/>
            </p:cNvCxnSpPr>
            <p:nvPr/>
          </p:nvCxnSpPr>
          <p:spPr>
            <a:xfrm rot="-5400000">
              <a:off x="-17879" y="2230229"/>
              <a:ext cx="1180800" cy="178200"/>
            </a:xfrm>
            <a:prstGeom prst="curvedConnector3">
              <a:avLst>
                <a:gd name="adj1" fmla="val 5111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24"/>
            <p:cNvCxnSpPr>
              <a:endCxn id="517" idx="4"/>
            </p:cNvCxnSpPr>
            <p:nvPr/>
          </p:nvCxnSpPr>
          <p:spPr>
            <a:xfrm rot="5400000" flipH="1">
              <a:off x="129250" y="9407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24"/>
            <p:cNvCxnSpPr>
              <a:stCxn id="517" idx="6"/>
              <a:endCxn id="518" idx="2"/>
            </p:cNvCxnSpPr>
            <p:nvPr/>
          </p:nvCxnSpPr>
          <p:spPr>
            <a:xfrm rot="10800000" flipH="1">
              <a:off x="397450" y="3569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24"/>
            <p:cNvCxnSpPr>
              <a:stCxn id="518" idx="6"/>
              <a:endCxn id="524" idx="0"/>
            </p:cNvCxnSpPr>
            <p:nvPr/>
          </p:nvCxnSpPr>
          <p:spPr>
            <a:xfrm>
              <a:off x="1825850" y="3568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24"/>
            <p:cNvCxnSpPr>
              <a:endCxn id="526" idx="2"/>
            </p:cNvCxnSpPr>
            <p:nvPr/>
          </p:nvCxnSpPr>
          <p:spPr>
            <a:xfrm rot="-5400000">
              <a:off x="-842250" y="7943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7" name="Google Shape;527;p24"/>
            <p:cNvCxnSpPr>
              <a:stCxn id="518" idx="2"/>
              <a:endCxn id="526" idx="6"/>
            </p:cNvCxnSpPr>
            <p:nvPr/>
          </p:nvCxnSpPr>
          <p:spPr>
            <a:xfrm rot="10800000">
              <a:off x="663650" y="2662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8" name="Google Shape;528;p24"/>
            <p:cNvCxnSpPr>
              <a:endCxn id="524" idx="3"/>
            </p:cNvCxnSpPr>
            <p:nvPr/>
          </p:nvCxnSpPr>
          <p:spPr>
            <a:xfrm>
              <a:off x="674696" y="8687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9" name="Google Shape;529;p24"/>
            <p:cNvCxnSpPr/>
            <p:nvPr/>
          </p:nvCxnSpPr>
          <p:spPr>
            <a:xfrm flipH="1">
              <a:off x="-215262" y="1691449"/>
              <a:ext cx="786300" cy="375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4"/>
            <p:cNvCxnSpPr>
              <a:endCxn id="519" idx="2"/>
            </p:cNvCxnSpPr>
            <p:nvPr/>
          </p:nvCxnSpPr>
          <p:spPr>
            <a:xfrm rot="-5400000" flipH="1">
              <a:off x="-367075" y="2276875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24"/>
            <p:cNvCxnSpPr>
              <a:stCxn id="518" idx="4"/>
            </p:cNvCxnSpPr>
            <p:nvPr/>
          </p:nvCxnSpPr>
          <p:spPr>
            <a:xfrm rot="5400000">
              <a:off x="765950" y="8344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32" name="Google Shape;532;p24"/>
            <p:cNvGrpSpPr/>
            <p:nvPr/>
          </p:nvGrpSpPr>
          <p:grpSpPr>
            <a:xfrm>
              <a:off x="2206950" y="823600"/>
              <a:ext cx="279600" cy="279600"/>
              <a:chOff x="2206950" y="697000"/>
              <a:chExt cx="279600" cy="279600"/>
            </a:xfrm>
          </p:grpSpPr>
          <p:sp>
            <p:nvSpPr>
              <p:cNvPr id="533" name="Google Shape;533;p2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4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24"/>
            <p:cNvGrpSpPr/>
            <p:nvPr/>
          </p:nvGrpSpPr>
          <p:grpSpPr>
            <a:xfrm>
              <a:off x="471450" y="169925"/>
              <a:ext cx="192300" cy="192300"/>
              <a:chOff x="471450" y="43325"/>
              <a:chExt cx="192300" cy="192300"/>
            </a:xfrm>
          </p:grpSpPr>
          <p:sp>
            <p:nvSpPr>
              <p:cNvPr id="535" name="Google Shape;535;p2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6" name="Google Shape;536;p24"/>
          <p:cNvGrpSpPr/>
          <p:nvPr/>
        </p:nvGrpSpPr>
        <p:grpSpPr>
          <a:xfrm>
            <a:off x="2901550" y="-253988"/>
            <a:ext cx="6182575" cy="2052725"/>
            <a:chOff x="2901550" y="-253988"/>
            <a:chExt cx="6182575" cy="2052725"/>
          </a:xfrm>
        </p:grpSpPr>
        <p:sp>
          <p:nvSpPr>
            <p:cNvPr id="537" name="Google Shape;537;p24"/>
            <p:cNvSpPr/>
            <p:nvPr/>
          </p:nvSpPr>
          <p:spPr>
            <a:xfrm rot="10800000" flipH="1">
              <a:off x="8293625" y="730062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 rot="10800000" flipH="1">
              <a:off x="7398450" y="-10551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9" name="Google Shape;539;p24"/>
            <p:cNvCxnSpPr>
              <a:stCxn id="540" idx="7"/>
              <a:endCxn id="541" idx="2"/>
            </p:cNvCxnSpPr>
            <p:nvPr/>
          </p:nvCxnSpPr>
          <p:spPr>
            <a:xfrm rot="-5400000">
              <a:off x="4864879" y="-173710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4"/>
            <p:cNvCxnSpPr>
              <a:stCxn id="541" idx="6"/>
              <a:endCxn id="543" idx="2"/>
            </p:cNvCxnSpPr>
            <p:nvPr/>
          </p:nvCxnSpPr>
          <p:spPr>
            <a:xfrm>
              <a:off x="5631700" y="378587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4"/>
            <p:cNvCxnSpPr>
              <a:stCxn id="543" idx="6"/>
              <a:endCxn id="538" idx="2"/>
            </p:cNvCxnSpPr>
            <p:nvPr/>
          </p:nvCxnSpPr>
          <p:spPr>
            <a:xfrm rot="10800000" flipH="1">
              <a:off x="6518500" y="79624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24"/>
            <p:cNvCxnSpPr>
              <a:stCxn id="538" idx="6"/>
              <a:endCxn id="537" idx="2"/>
            </p:cNvCxnSpPr>
            <p:nvPr/>
          </p:nvCxnSpPr>
          <p:spPr>
            <a:xfrm>
              <a:off x="7578750" y="79599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41" name="Google Shape;541;p24"/>
            <p:cNvSpPr/>
            <p:nvPr/>
          </p:nvSpPr>
          <p:spPr>
            <a:xfrm rot="10800000" flipH="1">
              <a:off x="5515900" y="32068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 rot="10800000" flipH="1">
              <a:off x="8709825" y="17276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 rot="10800000" flipH="1">
              <a:off x="7462950" y="85273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8" name="Google Shape;548;p24"/>
            <p:cNvCxnSpPr>
              <a:stCxn id="549" idx="6"/>
              <a:endCxn id="550" idx="6"/>
            </p:cNvCxnSpPr>
            <p:nvPr/>
          </p:nvCxnSpPr>
          <p:spPr>
            <a:xfrm rot="10800000">
              <a:off x="8863925" y="230637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24"/>
            <p:cNvCxnSpPr>
              <a:stCxn id="550" idx="0"/>
              <a:endCxn id="537" idx="6"/>
            </p:cNvCxnSpPr>
            <p:nvPr/>
          </p:nvCxnSpPr>
          <p:spPr>
            <a:xfrm rot="5400000">
              <a:off x="8374125" y="426712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24"/>
            <p:cNvCxnSpPr>
              <a:stCxn id="537" idx="0"/>
              <a:endCxn id="547" idx="0"/>
            </p:cNvCxnSpPr>
            <p:nvPr/>
          </p:nvCxnSpPr>
          <p:spPr>
            <a:xfrm rot="5400000">
              <a:off x="7923275" y="508062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4"/>
            <p:cNvCxnSpPr>
              <a:stCxn id="537" idx="0"/>
              <a:endCxn id="549" idx="2"/>
            </p:cNvCxnSpPr>
            <p:nvPr/>
          </p:nvCxnSpPr>
          <p:spPr>
            <a:xfrm rot="-5400000" flipH="1">
              <a:off x="8219975" y="1074162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4"/>
            <p:cNvCxnSpPr>
              <a:stCxn id="540" idx="4"/>
              <a:endCxn id="538" idx="4"/>
            </p:cNvCxnSpPr>
            <p:nvPr/>
          </p:nvCxnSpPr>
          <p:spPr>
            <a:xfrm rot="-5400000">
              <a:off x="5726625" y="-1523263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24"/>
            <p:cNvCxnSpPr>
              <a:stCxn id="538" idx="5"/>
              <a:endCxn id="550" idx="4"/>
            </p:cNvCxnSpPr>
            <p:nvPr/>
          </p:nvCxnSpPr>
          <p:spPr>
            <a:xfrm rot="-5400000" flipH="1">
              <a:off x="8100596" y="-532396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56" name="Google Shape;556;p24"/>
            <p:cNvGrpSpPr/>
            <p:nvPr/>
          </p:nvGrpSpPr>
          <p:grpSpPr>
            <a:xfrm rot="10800000" flipH="1">
              <a:off x="6238900" y="670024"/>
              <a:ext cx="279600" cy="279600"/>
              <a:chOff x="6238800" y="4370675"/>
              <a:chExt cx="279600" cy="279600"/>
            </a:xfrm>
          </p:grpSpPr>
          <p:sp>
            <p:nvSpPr>
              <p:cNvPr id="557" name="Google Shape;557;p24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" name="Google Shape;558;p24"/>
            <p:cNvGrpSpPr/>
            <p:nvPr/>
          </p:nvGrpSpPr>
          <p:grpSpPr>
            <a:xfrm rot="10800000" flipH="1">
              <a:off x="8804525" y="1519137"/>
              <a:ext cx="279600" cy="279600"/>
              <a:chOff x="8804525" y="3411475"/>
              <a:chExt cx="279600" cy="279600"/>
            </a:xfrm>
          </p:grpSpPr>
          <p:sp>
            <p:nvSpPr>
              <p:cNvPr id="559" name="Google Shape;559;p24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" name="Google Shape;560;p24"/>
            <p:cNvGrpSpPr/>
            <p:nvPr/>
          </p:nvGrpSpPr>
          <p:grpSpPr>
            <a:xfrm rot="10800000" flipH="1">
              <a:off x="4074075" y="238787"/>
              <a:ext cx="279600" cy="279600"/>
              <a:chOff x="4074075" y="4691825"/>
              <a:chExt cx="279600" cy="279600"/>
            </a:xfrm>
          </p:grpSpPr>
          <p:sp>
            <p:nvSpPr>
              <p:cNvPr id="561" name="Google Shape;561;p24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24"/>
            <p:cNvSpPr/>
            <p:nvPr/>
          </p:nvSpPr>
          <p:spPr>
            <a:xfrm rot="10800000" flipH="1">
              <a:off x="8671575" y="134512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 rot="10800000" flipH="1">
              <a:off x="7192013" y="160887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563" name="Google Shape;563;p24"/>
            <p:cNvCxnSpPr/>
            <p:nvPr/>
          </p:nvCxnSpPr>
          <p:spPr>
            <a:xfrm rot="10800000" flipH="1">
              <a:off x="5578625" y="-253988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4"/>
            <p:cNvCxnSpPr/>
            <p:nvPr/>
          </p:nvCxnSpPr>
          <p:spPr>
            <a:xfrm flipH="1">
              <a:off x="2901550" y="381687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rgbClr val="0E2A47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5"/>
          <p:cNvSpPr/>
          <p:nvPr/>
        </p:nvSpPr>
        <p:spPr>
          <a:xfrm>
            <a:off x="1012875" y="4455450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763525" y="3584275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4712388" y="45019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25"/>
          <p:cNvGrpSpPr/>
          <p:nvPr/>
        </p:nvGrpSpPr>
        <p:grpSpPr>
          <a:xfrm>
            <a:off x="-101435" y="-180416"/>
            <a:ext cx="5638874" cy="1423446"/>
            <a:chOff x="1554465" y="-34316"/>
            <a:chExt cx="5638874" cy="1423446"/>
          </a:xfrm>
        </p:grpSpPr>
        <p:sp>
          <p:nvSpPr>
            <p:cNvPr id="570" name="Google Shape;570;p25"/>
            <p:cNvSpPr/>
            <p:nvPr/>
          </p:nvSpPr>
          <p:spPr>
            <a:xfrm rot="9974251" flipH="1">
              <a:off x="5788647" y="384959"/>
              <a:ext cx="180302" cy="1803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rot="9974251" flipH="1">
              <a:off x="4764497" y="163427"/>
              <a:ext cx="180302" cy="1803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2" name="Google Shape;572;p25"/>
            <p:cNvCxnSpPr>
              <a:stCxn id="573" idx="7"/>
              <a:endCxn id="574" idx="2"/>
            </p:cNvCxnSpPr>
            <p:nvPr/>
          </p:nvCxnSpPr>
          <p:spPr>
            <a:xfrm rot="-5400000">
              <a:off x="2224495" y="347028"/>
              <a:ext cx="382200" cy="1145100"/>
            </a:xfrm>
            <a:prstGeom prst="curvedConnector4">
              <a:avLst>
                <a:gd name="adj1" fmla="val -79892"/>
                <a:gd name="adj2" fmla="val 5083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5"/>
            <p:cNvCxnSpPr>
              <a:stCxn id="574" idx="6"/>
              <a:endCxn id="576" idx="2"/>
            </p:cNvCxnSpPr>
            <p:nvPr/>
          </p:nvCxnSpPr>
          <p:spPr>
            <a:xfrm>
              <a:off x="3100645" y="700878"/>
              <a:ext cx="692400" cy="274500"/>
            </a:xfrm>
            <a:prstGeom prst="curvedConnector3">
              <a:avLst>
                <a:gd name="adj1" fmla="val 4974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5"/>
            <p:cNvCxnSpPr>
              <a:stCxn id="576" idx="6"/>
              <a:endCxn id="571" idx="2"/>
            </p:cNvCxnSpPr>
            <p:nvPr/>
          </p:nvCxnSpPr>
          <p:spPr>
            <a:xfrm rot="10800000" flipH="1">
              <a:off x="4064585" y="275169"/>
              <a:ext cx="702600" cy="633600"/>
            </a:xfrm>
            <a:prstGeom prst="curvedConnector3">
              <a:avLst>
                <a:gd name="adj1" fmla="val 5008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5"/>
            <p:cNvCxnSpPr>
              <a:stCxn id="571" idx="6"/>
              <a:endCxn id="570" idx="2"/>
            </p:cNvCxnSpPr>
            <p:nvPr/>
          </p:nvCxnSpPr>
          <p:spPr>
            <a:xfrm>
              <a:off x="4942211" y="232131"/>
              <a:ext cx="849000" cy="264300"/>
            </a:xfrm>
            <a:prstGeom prst="curvedConnector3">
              <a:avLst>
                <a:gd name="adj1" fmla="val 4998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74" name="Google Shape;574;p25"/>
            <p:cNvSpPr/>
            <p:nvPr/>
          </p:nvSpPr>
          <p:spPr>
            <a:xfrm rot="9974251" flipH="1">
              <a:off x="2986506" y="656752"/>
              <a:ext cx="115801" cy="1158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5"/>
            <p:cNvSpPr/>
            <p:nvPr/>
          </p:nvSpPr>
          <p:spPr>
            <a:xfrm rot="9974251" flipH="1">
              <a:off x="4863750" y="1162166"/>
              <a:ext cx="115801" cy="1158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0" name="Google Shape;580;p25"/>
            <p:cNvCxnSpPr>
              <a:stCxn id="581" idx="6"/>
              <a:endCxn id="582" idx="6"/>
            </p:cNvCxnSpPr>
            <p:nvPr/>
          </p:nvCxnSpPr>
          <p:spPr>
            <a:xfrm rot="10800000">
              <a:off x="6475481" y="93325"/>
              <a:ext cx="684600" cy="1093500"/>
            </a:xfrm>
            <a:prstGeom prst="curvedConnector3">
              <a:avLst>
                <a:gd name="adj1" fmla="val -3536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25"/>
            <p:cNvCxnSpPr>
              <a:stCxn id="582" idx="0"/>
              <a:endCxn id="570" idx="6"/>
            </p:cNvCxnSpPr>
            <p:nvPr/>
          </p:nvCxnSpPr>
          <p:spPr>
            <a:xfrm rot="5400000">
              <a:off x="6063699" y="112304"/>
              <a:ext cx="243900" cy="438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25"/>
            <p:cNvCxnSpPr>
              <a:stCxn id="570" idx="0"/>
              <a:endCxn id="579" idx="0"/>
            </p:cNvCxnSpPr>
            <p:nvPr/>
          </p:nvCxnSpPr>
          <p:spPr>
            <a:xfrm rot="5400000">
              <a:off x="5060995" y="437123"/>
              <a:ext cx="713700" cy="964800"/>
            </a:xfrm>
            <a:prstGeom prst="curvedConnector3">
              <a:avLst>
                <a:gd name="adj1" fmla="val 1335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25"/>
            <p:cNvCxnSpPr>
              <a:stCxn id="570" idx="0"/>
              <a:endCxn id="581" idx="2"/>
            </p:cNvCxnSpPr>
            <p:nvPr/>
          </p:nvCxnSpPr>
          <p:spPr>
            <a:xfrm rot="-5400000" flipH="1">
              <a:off x="6049045" y="413873"/>
              <a:ext cx="690600" cy="9882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25"/>
            <p:cNvCxnSpPr>
              <a:stCxn id="573" idx="4"/>
              <a:endCxn id="571" idx="4"/>
            </p:cNvCxnSpPr>
            <p:nvPr/>
          </p:nvCxnSpPr>
          <p:spPr>
            <a:xfrm rot="-5400000">
              <a:off x="2893403" y="-1037259"/>
              <a:ext cx="736500" cy="3142800"/>
            </a:xfrm>
            <a:prstGeom prst="curvedConnector3">
              <a:avLst>
                <a:gd name="adj1" fmla="val 1327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25"/>
            <p:cNvCxnSpPr>
              <a:stCxn id="571" idx="5"/>
              <a:endCxn id="582" idx="4"/>
            </p:cNvCxnSpPr>
            <p:nvPr/>
          </p:nvCxnSpPr>
          <p:spPr>
            <a:xfrm rot="-5400000">
              <a:off x="5553449" y="-629154"/>
              <a:ext cx="153600" cy="1457700"/>
            </a:xfrm>
            <a:prstGeom prst="curvedConnector3">
              <a:avLst>
                <a:gd name="adj1" fmla="val 25702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88" name="Google Shape;588;p25"/>
            <p:cNvGrpSpPr/>
            <p:nvPr/>
          </p:nvGrpSpPr>
          <p:grpSpPr>
            <a:xfrm rot="9974251" flipH="1">
              <a:off x="3788996" y="802226"/>
              <a:ext cx="279603" cy="279603"/>
              <a:chOff x="6238800" y="4370675"/>
              <a:chExt cx="279600" cy="279600"/>
            </a:xfrm>
          </p:grpSpPr>
          <p:sp>
            <p:nvSpPr>
              <p:cNvPr id="589" name="Google Shape;589;p25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25"/>
            <p:cNvGrpSpPr/>
            <p:nvPr/>
          </p:nvGrpSpPr>
          <p:grpSpPr>
            <a:xfrm rot="9974251" flipH="1">
              <a:off x="6884491" y="1080282"/>
              <a:ext cx="279603" cy="279603"/>
              <a:chOff x="9179346" y="3254114"/>
              <a:chExt cx="279600" cy="279600"/>
            </a:xfrm>
          </p:grpSpPr>
          <p:sp>
            <p:nvSpPr>
              <p:cNvPr id="591" name="Google Shape;591;p25"/>
              <p:cNvSpPr/>
              <p:nvPr/>
            </p:nvSpPr>
            <p:spPr>
              <a:xfrm>
                <a:off x="9229011" y="3303773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>
                <a:off x="9179346" y="3254114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25"/>
            <p:cNvGrpSpPr/>
            <p:nvPr/>
          </p:nvGrpSpPr>
          <p:grpSpPr>
            <a:xfrm rot="9974251" flipH="1">
              <a:off x="1583710" y="898377"/>
              <a:ext cx="279603" cy="279603"/>
              <a:chOff x="4074075" y="4691825"/>
              <a:chExt cx="279600" cy="279600"/>
            </a:xfrm>
          </p:grpSpPr>
          <p:sp>
            <p:nvSpPr>
              <p:cNvPr id="593" name="Google Shape;593;p25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5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2" name="Google Shape;582;p25"/>
            <p:cNvSpPr/>
            <p:nvPr/>
          </p:nvSpPr>
          <p:spPr>
            <a:xfrm rot="9974251" flipH="1">
              <a:off x="6285924" y="20112"/>
              <a:ext cx="192302" cy="19230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4" name="Google Shape;594;p25"/>
            <p:cNvCxnSpPr/>
            <p:nvPr/>
          </p:nvCxnSpPr>
          <p:spPr>
            <a:xfrm rot="-5400000">
              <a:off x="2898566" y="99184"/>
              <a:ext cx="678300" cy="411300"/>
            </a:xfrm>
            <a:prstGeom prst="curvedConnector3">
              <a:avLst>
                <a:gd name="adj1" fmla="val 5010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solidFill>
          <a:srgbClr val="0E2A47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26"/>
          <p:cNvGrpSpPr/>
          <p:nvPr/>
        </p:nvGrpSpPr>
        <p:grpSpPr>
          <a:xfrm>
            <a:off x="-313950" y="43325"/>
            <a:ext cx="5023300" cy="1938150"/>
            <a:chOff x="-313950" y="43325"/>
            <a:chExt cx="5023300" cy="1938150"/>
          </a:xfrm>
        </p:grpSpPr>
        <p:sp>
          <p:nvSpPr>
            <p:cNvPr id="597" name="Google Shape;597;p26"/>
            <p:cNvSpPr/>
            <p:nvPr/>
          </p:nvSpPr>
          <p:spPr>
            <a:xfrm>
              <a:off x="217150" y="455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9" name="Google Shape;599;p26"/>
            <p:cNvCxnSpPr>
              <a:endCxn id="597" idx="4"/>
            </p:cNvCxnSpPr>
            <p:nvPr/>
          </p:nvCxnSpPr>
          <p:spPr>
            <a:xfrm rot="5400000" flipH="1">
              <a:off x="129250" y="8141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6"/>
            <p:cNvCxnSpPr>
              <a:stCxn id="597" idx="6"/>
              <a:endCxn id="598" idx="2"/>
            </p:cNvCxnSpPr>
            <p:nvPr/>
          </p:nvCxnSpPr>
          <p:spPr>
            <a:xfrm rot="10800000" flipH="1">
              <a:off x="397450" y="2303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6"/>
            <p:cNvCxnSpPr>
              <a:stCxn id="598" idx="6"/>
              <a:endCxn id="602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03" name="Google Shape;603;p26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5" name="Google Shape;605;p26"/>
            <p:cNvCxnSpPr>
              <a:endCxn id="606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7" name="Google Shape;607;p26"/>
            <p:cNvCxnSpPr>
              <a:stCxn id="598" idx="2"/>
              <a:endCxn id="606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8" name="Google Shape;608;p26"/>
            <p:cNvCxnSpPr>
              <a:endCxn id="602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9" name="Google Shape;609;p26"/>
            <p:cNvCxnSpPr>
              <a:stCxn id="602" idx="7"/>
              <a:endCxn id="603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0" name="Google Shape;610;p26"/>
            <p:cNvCxnSpPr>
              <a:stCxn id="603" idx="6"/>
              <a:endCxn id="611" idx="1"/>
            </p:cNvCxnSpPr>
            <p:nvPr/>
          </p:nvCxnSpPr>
          <p:spPr>
            <a:xfrm rot="10800000" flipH="1">
              <a:off x="3332875" y="162200"/>
              <a:ext cx="1212300" cy="117300"/>
            </a:xfrm>
            <a:prstGeom prst="curvedConnector4">
              <a:avLst>
                <a:gd name="adj1" fmla="val 48840"/>
                <a:gd name="adj2" fmla="val 32698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2" name="Google Shape;612;p26"/>
            <p:cNvCxnSpPr>
              <a:stCxn id="611" idx="4"/>
              <a:endCxn id="604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3" name="Google Shape;613;p26"/>
            <p:cNvCxnSpPr>
              <a:stCxn id="604" idx="2"/>
              <a:endCxn id="598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4" name="Google Shape;614;p26"/>
            <p:cNvCxnSpPr>
              <a:stCxn id="603" idx="5"/>
            </p:cNvCxnSpPr>
            <p:nvPr/>
          </p:nvCxnSpPr>
          <p:spPr>
            <a:xfrm rot="5400000">
              <a:off x="2496466" y="465791"/>
              <a:ext cx="964800" cy="674100"/>
            </a:xfrm>
            <a:prstGeom prst="curvedConnector3">
              <a:avLst>
                <a:gd name="adj1" fmla="val 5087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5" name="Google Shape;615;p26"/>
            <p:cNvCxnSpPr>
              <a:stCxn id="598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16" name="Google Shape;616;p26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617" name="Google Shape;617;p26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619" name="Google Shape;619;p26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" name="Google Shape;620;p26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621" name="Google Shape;621;p26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6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2" name="Google Shape;622;p26"/>
          <p:cNvGrpSpPr/>
          <p:nvPr/>
        </p:nvGrpSpPr>
        <p:grpSpPr>
          <a:xfrm>
            <a:off x="3998025" y="3238200"/>
            <a:ext cx="5010050" cy="2052725"/>
            <a:chOff x="3998025" y="3238200"/>
            <a:chExt cx="5010050" cy="2052725"/>
          </a:xfrm>
        </p:grpSpPr>
        <p:sp>
          <p:nvSpPr>
            <p:cNvPr id="623" name="Google Shape;623;p26"/>
            <p:cNvSpPr/>
            <p:nvPr/>
          </p:nvSpPr>
          <p:spPr>
            <a:xfrm>
              <a:off x="8217575" y="41265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7322400" y="48671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5" name="Google Shape;625;p26"/>
            <p:cNvCxnSpPr>
              <a:stCxn id="626" idx="7"/>
              <a:endCxn id="627" idx="2"/>
            </p:cNvCxnSpPr>
            <p:nvPr/>
          </p:nvCxnSpPr>
          <p:spPr>
            <a:xfrm rot="-5400000" flipH="1">
              <a:off x="4788829" y="4007346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26"/>
            <p:cNvCxnSpPr>
              <a:stCxn id="627" idx="6"/>
              <a:endCxn id="629" idx="2"/>
            </p:cNvCxnSpPr>
            <p:nvPr/>
          </p:nvCxnSpPr>
          <p:spPr>
            <a:xfrm rot="10800000" flipH="1">
              <a:off x="5555650" y="4266250"/>
              <a:ext cx="953700" cy="3921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26"/>
            <p:cNvCxnSpPr>
              <a:stCxn id="629" idx="6"/>
              <a:endCxn id="624" idx="2"/>
            </p:cNvCxnSpPr>
            <p:nvPr/>
          </p:nvCxnSpPr>
          <p:spPr>
            <a:xfrm>
              <a:off x="6789025" y="4266363"/>
              <a:ext cx="533400" cy="6909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6"/>
            <p:cNvCxnSpPr>
              <a:stCxn id="624" idx="6"/>
              <a:endCxn id="623" idx="2"/>
            </p:cNvCxnSpPr>
            <p:nvPr/>
          </p:nvCxnSpPr>
          <p:spPr>
            <a:xfrm rot="10800000" flipH="1">
              <a:off x="7502700" y="4216638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27" name="Google Shape;627;p26"/>
            <p:cNvSpPr/>
            <p:nvPr/>
          </p:nvSpPr>
          <p:spPr>
            <a:xfrm>
              <a:off x="5439850" y="46004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8633775" y="47483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6089400" y="37852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4" name="Google Shape;634;p26"/>
            <p:cNvCxnSpPr>
              <a:stCxn id="635" idx="6"/>
              <a:endCxn id="636" idx="6"/>
            </p:cNvCxnSpPr>
            <p:nvPr/>
          </p:nvCxnSpPr>
          <p:spPr>
            <a:xfrm flipH="1">
              <a:off x="8787875" y="337800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26"/>
            <p:cNvCxnSpPr>
              <a:stCxn id="636" idx="0"/>
              <a:endCxn id="623" idx="6"/>
            </p:cNvCxnSpPr>
            <p:nvPr/>
          </p:nvCxnSpPr>
          <p:spPr>
            <a:xfrm rot="5400000" flipH="1">
              <a:off x="8298075" y="4316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26"/>
            <p:cNvCxnSpPr>
              <a:stCxn id="623" idx="0"/>
              <a:endCxn id="633" idx="0"/>
            </p:cNvCxnSpPr>
            <p:nvPr/>
          </p:nvCxnSpPr>
          <p:spPr>
            <a:xfrm rot="5400000" flipH="1">
              <a:off x="7056875" y="2875725"/>
              <a:ext cx="341400" cy="2160300"/>
            </a:xfrm>
            <a:prstGeom prst="curvedConnector3">
              <a:avLst>
                <a:gd name="adj1" fmla="val 16973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26"/>
            <p:cNvCxnSpPr>
              <a:stCxn id="623" idx="0"/>
              <a:endCxn id="635" idx="2"/>
            </p:cNvCxnSpPr>
            <p:nvPr/>
          </p:nvCxnSpPr>
          <p:spPr>
            <a:xfrm rot="-5400000">
              <a:off x="8143925" y="35418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26"/>
            <p:cNvCxnSpPr>
              <a:stCxn id="626" idx="4"/>
              <a:endCxn id="624" idx="4"/>
            </p:cNvCxnSpPr>
            <p:nvPr/>
          </p:nvCxnSpPr>
          <p:spPr>
            <a:xfrm rot="-5400000" flipH="1">
              <a:off x="5650575" y="328540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26"/>
            <p:cNvCxnSpPr>
              <a:stCxn id="624" idx="5"/>
              <a:endCxn id="636" idx="4"/>
            </p:cNvCxnSpPr>
            <p:nvPr/>
          </p:nvCxnSpPr>
          <p:spPr>
            <a:xfrm rot="-5400000">
              <a:off x="8024546" y="435403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42" name="Google Shape;642;p26"/>
            <p:cNvGrpSpPr/>
            <p:nvPr/>
          </p:nvGrpSpPr>
          <p:grpSpPr>
            <a:xfrm>
              <a:off x="6509425" y="4126563"/>
              <a:ext cx="279600" cy="279600"/>
              <a:chOff x="6238800" y="4370675"/>
              <a:chExt cx="279600" cy="279600"/>
            </a:xfrm>
          </p:grpSpPr>
          <p:sp>
            <p:nvSpPr>
              <p:cNvPr id="643" name="Google Shape;643;p26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6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644;p26"/>
            <p:cNvGrpSpPr/>
            <p:nvPr/>
          </p:nvGrpSpPr>
          <p:grpSpPr>
            <a:xfrm>
              <a:off x="8728475" y="3238200"/>
              <a:ext cx="279600" cy="279600"/>
              <a:chOff x="8804525" y="3411475"/>
              <a:chExt cx="279600" cy="279600"/>
            </a:xfrm>
          </p:grpSpPr>
          <p:sp>
            <p:nvSpPr>
              <p:cNvPr id="645" name="Google Shape;645;p26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6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26"/>
            <p:cNvGrpSpPr/>
            <p:nvPr/>
          </p:nvGrpSpPr>
          <p:grpSpPr>
            <a:xfrm>
              <a:off x="3998025" y="4518550"/>
              <a:ext cx="279600" cy="279600"/>
              <a:chOff x="4074075" y="4691825"/>
              <a:chExt cx="279600" cy="279600"/>
            </a:xfrm>
          </p:grpSpPr>
          <p:sp>
            <p:nvSpPr>
              <p:cNvPr id="647" name="Google Shape;647;p26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6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6" name="Google Shape;636;p26"/>
            <p:cNvSpPr/>
            <p:nvPr/>
          </p:nvSpPr>
          <p:spPr>
            <a:xfrm>
              <a:off x="8595525" y="47101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8" name="Google Shape;648;p26"/>
            <p:cNvCxnSpPr/>
            <p:nvPr/>
          </p:nvCxnSpPr>
          <p:spPr>
            <a:xfrm rot="-5400000" flipH="1">
              <a:off x="5502575" y="47299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26"/>
          <p:cNvSpPr/>
          <p:nvPr/>
        </p:nvSpPr>
        <p:spPr>
          <a:xfrm>
            <a:off x="8080850" y="351375"/>
            <a:ext cx="1412100" cy="1412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6"/>
          <p:cNvSpPr/>
          <p:nvPr/>
        </p:nvSpPr>
        <p:spPr>
          <a:xfrm>
            <a:off x="6757800" y="147250"/>
            <a:ext cx="784500" cy="784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6"/>
          <p:cNvSpPr/>
          <p:nvPr/>
        </p:nvSpPr>
        <p:spPr>
          <a:xfrm>
            <a:off x="1073675" y="3972988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6"/>
          <p:cNvSpPr/>
          <p:nvPr/>
        </p:nvSpPr>
        <p:spPr>
          <a:xfrm>
            <a:off x="236125" y="3677150"/>
            <a:ext cx="636600" cy="63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bg>
      <p:bgPr>
        <a:solidFill>
          <a:srgbClr val="0E2A4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27275" y="1618475"/>
            <a:ext cx="7089600" cy="14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185075"/>
            <a:ext cx="4528800" cy="3897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84909" y="-215925"/>
            <a:ext cx="4182877" cy="2344300"/>
            <a:chOff x="-313950" y="43325"/>
            <a:chExt cx="5023300" cy="2893700"/>
          </a:xfrm>
        </p:grpSpPr>
        <p:sp>
          <p:nvSpPr>
            <p:cNvPr id="12" name="Google Shape;12;p2"/>
            <p:cNvSpPr/>
            <p:nvPr/>
          </p:nvSpPr>
          <p:spPr>
            <a:xfrm>
              <a:off x="217150" y="455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9525" y="27567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15;p2"/>
            <p:cNvCxnSpPr>
              <a:stCxn id="14" idx="7"/>
            </p:cNvCxnSpPr>
            <p:nvPr/>
          </p:nvCxnSpPr>
          <p:spPr>
            <a:xfrm rot="-5400000">
              <a:off x="-17879" y="2103629"/>
              <a:ext cx="1180800" cy="178200"/>
            </a:xfrm>
            <a:prstGeom prst="curvedConnector3">
              <a:avLst>
                <a:gd name="adj1" fmla="val 5111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>
              <a:endCxn id="12" idx="4"/>
            </p:cNvCxnSpPr>
            <p:nvPr/>
          </p:nvCxnSpPr>
          <p:spPr>
            <a:xfrm rot="5400000" flipH="1">
              <a:off x="129250" y="8141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>
              <a:stCxn id="12" idx="6"/>
              <a:endCxn id="13" idx="2"/>
            </p:cNvCxnSpPr>
            <p:nvPr/>
          </p:nvCxnSpPr>
          <p:spPr>
            <a:xfrm rot="10800000" flipH="1">
              <a:off x="397450" y="2303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>
              <a:stCxn id="13" idx="6"/>
              <a:endCxn id="19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22;p2"/>
            <p:cNvCxnSpPr>
              <a:endCxn id="23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4" name="Google Shape;24;p2"/>
            <p:cNvCxnSpPr>
              <a:stCxn id="13" idx="2"/>
              <a:endCxn id="23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5" name="Google Shape;25;p2"/>
            <p:cNvCxnSpPr>
              <a:endCxn id="19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6" name="Google Shape;26;p2"/>
            <p:cNvCxnSpPr>
              <a:stCxn id="19" idx="7"/>
              <a:endCxn id="20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7" name="Google Shape;27;p2"/>
            <p:cNvCxnSpPr>
              <a:stCxn id="20" idx="6"/>
              <a:endCxn id="28" idx="1"/>
            </p:cNvCxnSpPr>
            <p:nvPr/>
          </p:nvCxnSpPr>
          <p:spPr>
            <a:xfrm rot="10800000" flipH="1">
              <a:off x="3332875" y="162200"/>
              <a:ext cx="1212300" cy="117300"/>
            </a:xfrm>
            <a:prstGeom prst="curvedConnector4">
              <a:avLst>
                <a:gd name="adj1" fmla="val 48840"/>
                <a:gd name="adj2" fmla="val 32698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9" name="Google Shape;29;p2"/>
            <p:cNvCxnSpPr>
              <a:stCxn id="28" idx="4"/>
              <a:endCxn id="21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0" name="Google Shape;30;p2"/>
            <p:cNvCxnSpPr>
              <a:stCxn id="21" idx="2"/>
              <a:endCxn id="13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1" name="Google Shape;31;p2"/>
            <p:cNvCxnSpPr>
              <a:stCxn id="20" idx="5"/>
            </p:cNvCxnSpPr>
            <p:nvPr/>
          </p:nvCxnSpPr>
          <p:spPr>
            <a:xfrm rot="5400000">
              <a:off x="2496466" y="465791"/>
              <a:ext cx="964800" cy="674100"/>
            </a:xfrm>
            <a:prstGeom prst="curvedConnector3">
              <a:avLst>
                <a:gd name="adj1" fmla="val 5087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2" name="Google Shape;32;p2"/>
            <p:cNvCxnSpPr/>
            <p:nvPr/>
          </p:nvCxnSpPr>
          <p:spPr>
            <a:xfrm rot="5400000">
              <a:off x="-9912" y="1359499"/>
              <a:ext cx="375600" cy="786300"/>
            </a:xfrm>
            <a:prstGeom prst="curvedConnector3">
              <a:avLst>
                <a:gd name="adj1" fmla="val 5274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>
              <a:endCxn id="14" idx="2"/>
            </p:cNvCxnSpPr>
            <p:nvPr/>
          </p:nvCxnSpPr>
          <p:spPr>
            <a:xfrm rot="-5400000" flipH="1">
              <a:off x="-367075" y="2150275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>
              <a:stCxn id="13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35" name="Google Shape;35;p2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41;p2"/>
          <p:cNvGrpSpPr/>
          <p:nvPr userDrawn="1"/>
        </p:nvGrpSpPr>
        <p:grpSpPr>
          <a:xfrm>
            <a:off x="3788330" y="3726600"/>
            <a:ext cx="5515086" cy="1749060"/>
            <a:chOff x="2901550" y="3411475"/>
            <a:chExt cx="6182575" cy="2052725"/>
          </a:xfrm>
        </p:grpSpPr>
        <p:sp>
          <p:nvSpPr>
            <p:cNvPr id="42" name="Google Shape;42;p2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44;p2"/>
            <p:cNvCxnSpPr>
              <a:cxnSpLocks/>
              <a:stCxn id="45" idx="7"/>
              <a:endCxn id="46" idx="2"/>
            </p:cNvCxnSpPr>
            <p:nvPr/>
          </p:nvCxnSpPr>
          <p:spPr>
            <a:xfrm rot="-5400000" flipH="1">
              <a:off x="4864879" y="4180621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>
              <a:cxnSpLocks/>
              <a:stCxn id="46" idx="6"/>
              <a:endCxn id="48" idx="2"/>
            </p:cNvCxnSpPr>
            <p:nvPr/>
          </p:nvCxnSpPr>
          <p:spPr>
            <a:xfrm rot="10800000" flipH="1">
              <a:off x="5631700" y="4400525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>
              <a:cxnSpLocks/>
              <a:stCxn id="48" idx="6"/>
              <a:endCxn id="43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>
              <a:cxnSpLocks/>
              <a:stCxn id="43" idx="6"/>
              <a:endCxn id="42" idx="2"/>
            </p:cNvCxnSpPr>
            <p:nvPr/>
          </p:nvCxnSpPr>
          <p:spPr>
            <a:xfrm rot="10800000" flipH="1">
              <a:off x="7578750" y="43899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6" name="Google Shape;46;p2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62950" y="42416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" name="Google Shape;53;p2"/>
            <p:cNvCxnSpPr>
              <a:cxnSpLocks/>
              <a:stCxn id="54" idx="6"/>
              <a:endCxn id="55" idx="6"/>
            </p:cNvCxnSpPr>
            <p:nvPr/>
          </p:nvCxnSpPr>
          <p:spPr>
            <a:xfrm flipH="1">
              <a:off x="8863925" y="3551275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>
              <a:cxnSpLocks/>
              <a:stCxn id="55" idx="0"/>
              <a:endCxn id="42" idx="6"/>
            </p:cNvCxnSpPr>
            <p:nvPr/>
          </p:nvCxnSpPr>
          <p:spPr>
            <a:xfrm rot="5400000" flipH="1">
              <a:off x="8374125" y="4489800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>
              <a:cxnSpLocks/>
              <a:stCxn id="42" idx="0"/>
              <a:endCxn id="52" idx="0"/>
            </p:cNvCxnSpPr>
            <p:nvPr/>
          </p:nvCxnSpPr>
          <p:spPr>
            <a:xfrm rot="5400000" flipH="1">
              <a:off x="7923275" y="3839350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>
              <a:cxnSpLocks/>
              <a:stCxn id="42" idx="0"/>
              <a:endCxn id="54" idx="2"/>
            </p:cNvCxnSpPr>
            <p:nvPr/>
          </p:nvCxnSpPr>
          <p:spPr>
            <a:xfrm rot="-5400000">
              <a:off x="8219975" y="3715150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>
              <a:cxnSpLocks/>
              <a:stCxn id="45" idx="4"/>
              <a:endCxn id="43" idx="4"/>
            </p:cNvCxnSpPr>
            <p:nvPr/>
          </p:nvCxnSpPr>
          <p:spPr>
            <a:xfrm rot="-5400000" flipH="1">
              <a:off x="5726625" y="3458675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>
              <a:cxnSpLocks/>
              <a:stCxn id="43" idx="5"/>
              <a:endCxn id="55" idx="4"/>
            </p:cNvCxnSpPr>
            <p:nvPr/>
          </p:nvCxnSpPr>
          <p:spPr>
            <a:xfrm rot="-5400000">
              <a:off x="8100596" y="4527308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1" name="Google Shape;61;p2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8804525" y="3411475"/>
              <a:ext cx="279600" cy="279600"/>
              <a:chOff x="8804525" y="3411475"/>
              <a:chExt cx="279600" cy="27960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2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192013" y="3804375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68" name="Google Shape;68;p2"/>
            <p:cNvCxnSpPr/>
            <p:nvPr/>
          </p:nvCxnSpPr>
          <p:spPr>
            <a:xfrm rot="-5400000" flipH="1">
              <a:off x="5578625" y="4903200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2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70" name="Google Shape;70;p2"/>
          <p:cNvSpPr/>
          <p:nvPr/>
        </p:nvSpPr>
        <p:spPr>
          <a:xfrm>
            <a:off x="8706711" y="1446875"/>
            <a:ext cx="694581" cy="6815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7456193" y="-320155"/>
            <a:ext cx="684177" cy="682994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 userDrawn="1"/>
        </p:nvSpPr>
        <p:spPr>
          <a:xfrm>
            <a:off x="896150" y="4429475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 userDrawn="1"/>
        </p:nvSpPr>
        <p:spPr>
          <a:xfrm>
            <a:off x="-266825" y="3540025"/>
            <a:ext cx="1027200" cy="1027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69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0E2A47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title" idx="2" hasCustomPrompt="1"/>
          </p:nvPr>
        </p:nvSpPr>
        <p:spPr>
          <a:xfrm>
            <a:off x="4235875" y="1058300"/>
            <a:ext cx="2041200" cy="136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3"/>
          <p:cNvSpPr/>
          <p:nvPr/>
        </p:nvSpPr>
        <p:spPr>
          <a:xfrm>
            <a:off x="6602725" y="-187400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1866450" y="4087925"/>
            <a:ext cx="1501500" cy="1501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8222200" y="1342788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2344000" y="-38335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740675" y="430460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6667725" y="2619100"/>
            <a:ext cx="2568925" cy="2462100"/>
            <a:chOff x="6667725" y="2619100"/>
            <a:chExt cx="2568925" cy="2462100"/>
          </a:xfrm>
        </p:grpSpPr>
        <p:sp>
          <p:nvSpPr>
            <p:cNvPr id="83" name="Google Shape;83;p3"/>
            <p:cNvSpPr/>
            <p:nvPr/>
          </p:nvSpPr>
          <p:spPr>
            <a:xfrm>
              <a:off x="8674900" y="38269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84;p3"/>
            <p:cNvGrpSpPr/>
            <p:nvPr/>
          </p:nvGrpSpPr>
          <p:grpSpPr>
            <a:xfrm>
              <a:off x="6667725" y="4742525"/>
              <a:ext cx="192300" cy="192300"/>
              <a:chOff x="471450" y="43325"/>
              <a:chExt cx="192300" cy="19230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3"/>
            <p:cNvSpPr/>
            <p:nvPr/>
          </p:nvSpPr>
          <p:spPr>
            <a:xfrm>
              <a:off x="8855200" y="47425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" name="Google Shape;88;p3"/>
            <p:cNvCxnSpPr>
              <a:stCxn id="83" idx="4"/>
            </p:cNvCxnSpPr>
            <p:nvPr/>
          </p:nvCxnSpPr>
          <p:spPr>
            <a:xfrm rot="5400000">
              <a:off x="8036200" y="4352350"/>
              <a:ext cx="1074000" cy="3837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3"/>
            <p:cNvCxnSpPr>
              <a:stCxn id="83" idx="0"/>
            </p:cNvCxnSpPr>
            <p:nvPr/>
          </p:nvCxnSpPr>
          <p:spPr>
            <a:xfrm rot="-5400000">
              <a:off x="8396950" y="2987200"/>
              <a:ext cx="1207800" cy="471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3"/>
            <p:cNvCxnSpPr>
              <a:stCxn id="83" idx="4"/>
              <a:endCxn id="86" idx="6"/>
            </p:cNvCxnSpPr>
            <p:nvPr/>
          </p:nvCxnSpPr>
          <p:spPr>
            <a:xfrm rot="5400000">
              <a:off x="7396750" y="3470500"/>
              <a:ext cx="831600" cy="19050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3"/>
            <p:cNvCxnSpPr>
              <a:stCxn id="83" idx="2"/>
              <a:endCxn id="87" idx="0"/>
            </p:cNvCxnSpPr>
            <p:nvPr/>
          </p:nvCxnSpPr>
          <p:spPr>
            <a:xfrm>
              <a:off x="8674900" y="3917050"/>
              <a:ext cx="238200" cy="825600"/>
            </a:xfrm>
            <a:prstGeom prst="curvedConnector4">
              <a:avLst>
                <a:gd name="adj1" fmla="val -99969"/>
                <a:gd name="adj2" fmla="val 5545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0E2A47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subTitle" idx="1"/>
          </p:nvPr>
        </p:nvSpPr>
        <p:spPr>
          <a:xfrm>
            <a:off x="4993124" y="2483200"/>
            <a:ext cx="25056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2"/>
          </p:nvPr>
        </p:nvSpPr>
        <p:spPr>
          <a:xfrm>
            <a:off x="1785250" y="2483200"/>
            <a:ext cx="25056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3"/>
          </p:nvPr>
        </p:nvSpPr>
        <p:spPr>
          <a:xfrm>
            <a:off x="1785250" y="19242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4"/>
          </p:nvPr>
        </p:nvSpPr>
        <p:spPr>
          <a:xfrm>
            <a:off x="4993125" y="19242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/>
          <p:nvPr/>
        </p:nvSpPr>
        <p:spPr>
          <a:xfrm flipH="1">
            <a:off x="-213200" y="3209763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7552350" y="3904025"/>
            <a:ext cx="1359900" cy="1359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10800000" flipH="1">
            <a:off x="6412625" y="4413850"/>
            <a:ext cx="439800" cy="4398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 rot="-5400000">
            <a:off x="6826840" y="439838"/>
            <a:ext cx="2604350" cy="2154700"/>
            <a:chOff x="6468475" y="-869552"/>
            <a:chExt cx="2604350" cy="2154700"/>
          </a:xfrm>
        </p:grpSpPr>
        <p:sp>
          <p:nvSpPr>
            <p:cNvPr id="105" name="Google Shape;105;p5"/>
            <p:cNvSpPr/>
            <p:nvPr/>
          </p:nvSpPr>
          <p:spPr>
            <a:xfrm>
              <a:off x="8293625" y="50929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7398450" y="97609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" name="Google Shape;107;p5"/>
            <p:cNvCxnSpPr>
              <a:stCxn id="108" idx="6"/>
              <a:endCxn id="106" idx="2"/>
            </p:cNvCxnSpPr>
            <p:nvPr/>
          </p:nvCxnSpPr>
          <p:spPr>
            <a:xfrm>
              <a:off x="6748075" y="406536"/>
              <a:ext cx="650400" cy="659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5"/>
            <p:cNvCxnSpPr>
              <a:stCxn id="106" idx="6"/>
              <a:endCxn id="105" idx="2"/>
            </p:cNvCxnSpPr>
            <p:nvPr/>
          </p:nvCxnSpPr>
          <p:spPr>
            <a:xfrm rot="10800000" flipH="1">
              <a:off x="7578750" y="599448"/>
              <a:ext cx="714900" cy="4668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10" name="Google Shape;110;p5"/>
            <p:cNvSpPr/>
            <p:nvPr/>
          </p:nvSpPr>
          <p:spPr>
            <a:xfrm>
              <a:off x="8957025" y="-86955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8709825" y="1131098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328525" y="731673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" name="Google Shape;113;p5"/>
            <p:cNvCxnSpPr>
              <a:stCxn id="114" idx="6"/>
              <a:endCxn id="115" idx="6"/>
            </p:cNvCxnSpPr>
            <p:nvPr/>
          </p:nvCxnSpPr>
          <p:spPr>
            <a:xfrm flipH="1">
              <a:off x="8863950" y="199573"/>
              <a:ext cx="183300" cy="989400"/>
            </a:xfrm>
            <a:prstGeom prst="curvedConnector3">
              <a:avLst>
                <a:gd name="adj1" fmla="val -12991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5"/>
            <p:cNvCxnSpPr>
              <a:stCxn id="115" idx="0"/>
              <a:endCxn id="105" idx="6"/>
            </p:cNvCxnSpPr>
            <p:nvPr/>
          </p:nvCxnSpPr>
          <p:spPr>
            <a:xfrm rot="5400000" flipH="1">
              <a:off x="8374125" y="699248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>
              <a:endCxn id="112" idx="0"/>
            </p:cNvCxnSpPr>
            <p:nvPr/>
          </p:nvCxnSpPr>
          <p:spPr>
            <a:xfrm rot="10800000">
              <a:off x="7386425" y="731673"/>
              <a:ext cx="867000" cy="102900"/>
            </a:xfrm>
            <a:prstGeom prst="curvedConnector4">
              <a:avLst>
                <a:gd name="adj1" fmla="val 46661"/>
                <a:gd name="adj2" fmla="val 33141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>
              <a:stCxn id="110" idx="4"/>
              <a:endCxn id="114" idx="2"/>
            </p:cNvCxnSpPr>
            <p:nvPr/>
          </p:nvCxnSpPr>
          <p:spPr>
            <a:xfrm rot="5400000">
              <a:off x="8414625" y="-400652"/>
              <a:ext cx="953400" cy="247200"/>
            </a:xfrm>
            <a:prstGeom prst="curvedConnector4">
              <a:avLst>
                <a:gd name="adj1" fmla="val 42664"/>
                <a:gd name="adj2" fmla="val 19635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>
              <a:stCxn id="106" idx="5"/>
              <a:endCxn id="115" idx="1"/>
            </p:cNvCxnSpPr>
            <p:nvPr/>
          </p:nvCxnSpPr>
          <p:spPr>
            <a:xfrm rot="-5400000">
              <a:off x="8121596" y="551744"/>
              <a:ext cx="9000" cy="1147500"/>
            </a:xfrm>
            <a:prstGeom prst="curvedConnector5">
              <a:avLst>
                <a:gd name="adj1" fmla="val -2939215"/>
                <a:gd name="adj2" fmla="val 49919"/>
                <a:gd name="adj3" fmla="val 305856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20" name="Google Shape;120;p5"/>
            <p:cNvGrpSpPr/>
            <p:nvPr/>
          </p:nvGrpSpPr>
          <p:grpSpPr>
            <a:xfrm>
              <a:off x="6468475" y="266736"/>
              <a:ext cx="279600" cy="279600"/>
              <a:chOff x="6238800" y="4370675"/>
              <a:chExt cx="279600" cy="279600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>
              <a:off x="8767650" y="59773"/>
              <a:ext cx="279600" cy="279600"/>
              <a:chOff x="8804525" y="3411475"/>
              <a:chExt cx="279600" cy="2796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5"/>
            <p:cNvSpPr/>
            <p:nvPr/>
          </p:nvSpPr>
          <p:spPr>
            <a:xfrm>
              <a:off x="8671575" y="1092848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0E2A47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1122575" y="1211363"/>
            <a:ext cx="34947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ubTitle" idx="1"/>
          </p:nvPr>
        </p:nvSpPr>
        <p:spPr>
          <a:xfrm>
            <a:off x="1122575" y="2092538"/>
            <a:ext cx="3494700" cy="1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>
            <a:spLocks noGrp="1"/>
          </p:cNvSpPr>
          <p:nvPr>
            <p:ph type="pic" idx="2"/>
          </p:nvPr>
        </p:nvSpPr>
        <p:spPr>
          <a:xfrm>
            <a:off x="5506050" y="1203300"/>
            <a:ext cx="2736900" cy="2736900"/>
          </a:xfrm>
          <a:prstGeom prst="ellipse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30000"/>
              </a:schemeClr>
            </a:outerShdw>
          </a:effectLst>
        </p:spPr>
      </p:sp>
      <p:sp>
        <p:nvSpPr>
          <p:cNvPr id="147" name="Google Shape;147;p7"/>
          <p:cNvSpPr/>
          <p:nvPr/>
        </p:nvSpPr>
        <p:spPr>
          <a:xfrm>
            <a:off x="-710750" y="3940200"/>
            <a:ext cx="1078500" cy="1078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794875" y="-475025"/>
            <a:ext cx="891900" cy="891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82138" y="4168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1325625" y="4506150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4731025" y="3997250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3666563" y="442685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E2A47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0E2A47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0E2A47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0E2A47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 hasCustomPrompt="1"/>
          </p:nvPr>
        </p:nvSpPr>
        <p:spPr>
          <a:xfrm>
            <a:off x="1083400" y="1765938"/>
            <a:ext cx="4836000" cy="12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2" name="Google Shape;162;p11"/>
          <p:cNvSpPr txBox="1">
            <a:spLocks noGrp="1"/>
          </p:cNvSpPr>
          <p:nvPr>
            <p:ph type="subTitle" idx="1"/>
          </p:nvPr>
        </p:nvSpPr>
        <p:spPr>
          <a:xfrm>
            <a:off x="1083400" y="2978513"/>
            <a:ext cx="4836000" cy="399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3" name="Google Shape;163;p11"/>
          <p:cNvGrpSpPr/>
          <p:nvPr/>
        </p:nvGrpSpPr>
        <p:grpSpPr>
          <a:xfrm>
            <a:off x="2901550" y="3411475"/>
            <a:ext cx="6182575" cy="2052725"/>
            <a:chOff x="2901550" y="3411475"/>
            <a:chExt cx="6182575" cy="2052725"/>
          </a:xfrm>
        </p:grpSpPr>
        <p:sp>
          <p:nvSpPr>
            <p:cNvPr id="164" name="Google Shape;164;p11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6" name="Google Shape;166;p11"/>
            <p:cNvCxnSpPr>
              <a:stCxn id="167" idx="7"/>
              <a:endCxn id="168" idx="2"/>
            </p:cNvCxnSpPr>
            <p:nvPr/>
          </p:nvCxnSpPr>
          <p:spPr>
            <a:xfrm rot="-5400000" flipH="1">
              <a:off x="4864879" y="4180621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11"/>
            <p:cNvCxnSpPr>
              <a:stCxn id="168" idx="6"/>
              <a:endCxn id="170" idx="2"/>
            </p:cNvCxnSpPr>
            <p:nvPr/>
          </p:nvCxnSpPr>
          <p:spPr>
            <a:xfrm rot="10800000" flipH="1">
              <a:off x="5631700" y="4400525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1"/>
            <p:cNvCxnSpPr>
              <a:stCxn id="170" idx="6"/>
              <a:endCxn id="165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1"/>
            <p:cNvCxnSpPr>
              <a:stCxn id="165" idx="6"/>
              <a:endCxn id="164" idx="2"/>
            </p:cNvCxnSpPr>
            <p:nvPr/>
          </p:nvCxnSpPr>
          <p:spPr>
            <a:xfrm rot="10800000" flipH="1">
              <a:off x="7578750" y="43899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68" name="Google Shape;168;p11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7462950" y="42416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1"/>
            <p:cNvCxnSpPr>
              <a:stCxn id="176" idx="6"/>
              <a:endCxn id="177" idx="6"/>
            </p:cNvCxnSpPr>
            <p:nvPr/>
          </p:nvCxnSpPr>
          <p:spPr>
            <a:xfrm flipH="1">
              <a:off x="8863925" y="3551275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1"/>
            <p:cNvCxnSpPr>
              <a:stCxn id="177" idx="0"/>
              <a:endCxn id="164" idx="6"/>
            </p:cNvCxnSpPr>
            <p:nvPr/>
          </p:nvCxnSpPr>
          <p:spPr>
            <a:xfrm rot="5400000" flipH="1">
              <a:off x="8374125" y="4489800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1"/>
            <p:cNvCxnSpPr>
              <a:stCxn id="164" idx="0"/>
              <a:endCxn id="174" idx="0"/>
            </p:cNvCxnSpPr>
            <p:nvPr/>
          </p:nvCxnSpPr>
          <p:spPr>
            <a:xfrm rot="5400000" flipH="1">
              <a:off x="7923275" y="3839350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1"/>
            <p:cNvCxnSpPr>
              <a:stCxn id="164" idx="0"/>
              <a:endCxn id="176" idx="2"/>
            </p:cNvCxnSpPr>
            <p:nvPr/>
          </p:nvCxnSpPr>
          <p:spPr>
            <a:xfrm rot="-5400000">
              <a:off x="8219975" y="3715150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1"/>
            <p:cNvCxnSpPr>
              <a:stCxn id="167" idx="4"/>
              <a:endCxn id="165" idx="4"/>
            </p:cNvCxnSpPr>
            <p:nvPr/>
          </p:nvCxnSpPr>
          <p:spPr>
            <a:xfrm rot="-5400000" flipH="1">
              <a:off x="5726625" y="3458675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1"/>
            <p:cNvCxnSpPr>
              <a:stCxn id="165" idx="5"/>
              <a:endCxn id="177" idx="4"/>
            </p:cNvCxnSpPr>
            <p:nvPr/>
          </p:nvCxnSpPr>
          <p:spPr>
            <a:xfrm rot="-5400000">
              <a:off x="8100596" y="4527308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83" name="Google Shape;183;p11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184" name="Google Shape;184;p11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185;p11"/>
            <p:cNvGrpSpPr/>
            <p:nvPr/>
          </p:nvGrpSpPr>
          <p:grpSpPr>
            <a:xfrm>
              <a:off x="8804525" y="3411475"/>
              <a:ext cx="279600" cy="279600"/>
              <a:chOff x="8804525" y="3411475"/>
              <a:chExt cx="279600" cy="279600"/>
            </a:xfrm>
          </p:grpSpPr>
          <p:sp>
            <p:nvSpPr>
              <p:cNvPr id="186" name="Google Shape;186;p11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11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188" name="Google Shape;188;p11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11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7192013" y="3804375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1"/>
            <p:cNvCxnSpPr/>
            <p:nvPr/>
          </p:nvCxnSpPr>
          <p:spPr>
            <a:xfrm rot="-5400000" flipH="1">
              <a:off x="5578625" y="4903200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1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2" name="Google Shape;192;p11"/>
          <p:cNvSpPr/>
          <p:nvPr/>
        </p:nvSpPr>
        <p:spPr>
          <a:xfrm flipH="1">
            <a:off x="1184025" y="4249725"/>
            <a:ext cx="1189200" cy="11892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"/>
          <p:cNvSpPr/>
          <p:nvPr/>
        </p:nvSpPr>
        <p:spPr>
          <a:xfrm flipH="1">
            <a:off x="8359350" y="217900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"/>
          <p:cNvSpPr/>
          <p:nvPr/>
        </p:nvSpPr>
        <p:spPr>
          <a:xfrm flipH="1">
            <a:off x="8398675" y="562875"/>
            <a:ext cx="802500" cy="802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7" r:id="rId2"/>
    <p:sldLayoutId id="2147483649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9" r:id="rId14"/>
    <p:sldLayoutId id="2147483670" r:id="rId15"/>
    <p:sldLayoutId id="2147483671" r:id="rId16"/>
    <p:sldLayoutId id="2147483672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7_DA5A5FE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fferte lavoro Psicologi">
            <a:extLst>
              <a:ext uri="{FF2B5EF4-FFF2-40B4-BE49-F238E27FC236}">
                <a16:creationId xmlns:a16="http://schemas.microsoft.com/office/drawing/2014/main" id="{73B1683C-778F-175D-FC07-C64B8BDD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350" y="-687943"/>
            <a:ext cx="13109784" cy="699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" name="Google Shape;665;p30"/>
          <p:cNvSpPr/>
          <p:nvPr/>
        </p:nvSpPr>
        <p:spPr>
          <a:xfrm>
            <a:off x="-313975" y="1923625"/>
            <a:ext cx="115800" cy="115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0"/>
          <p:cNvSpPr/>
          <p:nvPr/>
        </p:nvSpPr>
        <p:spPr>
          <a:xfrm>
            <a:off x="-426850" y="82885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0"/>
          <p:cNvSpPr/>
          <p:nvPr/>
        </p:nvSpPr>
        <p:spPr>
          <a:xfrm>
            <a:off x="345013" y="-105268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" name="Google Shape;668;p30"/>
          <p:cNvGrpSpPr/>
          <p:nvPr/>
        </p:nvGrpSpPr>
        <p:grpSpPr>
          <a:xfrm>
            <a:off x="218518" y="864232"/>
            <a:ext cx="192300" cy="192300"/>
            <a:chOff x="1153325" y="1581275"/>
            <a:chExt cx="192300" cy="192300"/>
          </a:xfrm>
        </p:grpSpPr>
        <p:sp>
          <p:nvSpPr>
            <p:cNvPr id="669" name="Google Shape;669;p30"/>
            <p:cNvSpPr/>
            <p:nvPr/>
          </p:nvSpPr>
          <p:spPr>
            <a:xfrm>
              <a:off x="1191575" y="16212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153325" y="158127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30"/>
          <p:cNvGrpSpPr/>
          <p:nvPr/>
        </p:nvGrpSpPr>
        <p:grpSpPr>
          <a:xfrm>
            <a:off x="593036" y="928582"/>
            <a:ext cx="255900" cy="255900"/>
            <a:chOff x="533563" y="1346425"/>
            <a:chExt cx="255900" cy="255900"/>
          </a:xfrm>
        </p:grpSpPr>
        <p:sp>
          <p:nvSpPr>
            <p:cNvPr id="672" name="Google Shape;672;p30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30"/>
          <p:cNvSpPr/>
          <p:nvPr/>
        </p:nvSpPr>
        <p:spPr>
          <a:xfrm>
            <a:off x="1339067" y="1390172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0"/>
          <p:cNvSpPr/>
          <p:nvPr/>
        </p:nvSpPr>
        <p:spPr>
          <a:xfrm>
            <a:off x="1356875" y="3605063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0"/>
          <p:cNvSpPr/>
          <p:nvPr/>
        </p:nvSpPr>
        <p:spPr>
          <a:xfrm>
            <a:off x="6497675" y="463650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EF15260-928A-9C3A-1350-5A3FFA291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48" y="1001222"/>
            <a:ext cx="7089600" cy="1486500"/>
          </a:xfrm>
        </p:spPr>
        <p:txBody>
          <a:bodyPr/>
          <a:lstStyle/>
          <a:p>
            <a:r>
              <a:rPr lang="it-IT" sz="6000"/>
              <a:t>BABELE</a:t>
            </a:r>
          </a:p>
        </p:txBody>
      </p:sp>
      <p:sp>
        <p:nvSpPr>
          <p:cNvPr id="39" name="Sottotitolo 38">
            <a:extLst>
              <a:ext uri="{FF2B5EF4-FFF2-40B4-BE49-F238E27FC236}">
                <a16:creationId xmlns:a16="http://schemas.microsoft.com/office/drawing/2014/main" id="{EF88D420-F74C-9924-6400-22DF4D10F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067" y="2374317"/>
            <a:ext cx="6015331" cy="867366"/>
          </a:xfrm>
          <a:ln>
            <a:noFill/>
          </a:ln>
        </p:spPr>
        <p:txBody>
          <a:bodyPr/>
          <a:lstStyle/>
          <a:p>
            <a:r>
              <a:rPr lang="it-IT" sz="2000" b="1">
                <a:solidFill>
                  <a:schemeClr val="accent3"/>
                </a:solidFill>
                <a:latin typeface="PT Sans" panose="020B0503020203020204" pitchFamily="34" charset="0"/>
                <a:cs typeface="Lato" panose="020F0502020204030203" pitchFamily="34" charset="0"/>
              </a:rPr>
              <a:t>Riconoscimento multilingua senza audio </a:t>
            </a:r>
          </a:p>
          <a:p>
            <a:r>
              <a:rPr lang="it-IT" sz="2000" b="1">
                <a:solidFill>
                  <a:schemeClr val="accent3"/>
                </a:solidFill>
                <a:latin typeface="PT Sans" panose="020B0503020203020204" pitchFamily="34" charset="0"/>
                <a:cs typeface="Lato" panose="020F0502020204030203" pitchFamily="34" charset="0"/>
              </a:rPr>
              <a:t>tramite approccio probabilistico</a:t>
            </a:r>
          </a:p>
        </p:txBody>
      </p:sp>
      <p:pic>
        <p:nvPicPr>
          <p:cNvPr id="2" name="Immagine 1" descr="Immagine che contiene segnale, bianco, fotografia, rosso&#10;&#10;Descrizione generata automaticamente">
            <a:extLst>
              <a:ext uri="{FF2B5EF4-FFF2-40B4-BE49-F238E27FC236}">
                <a16:creationId xmlns:a16="http://schemas.microsoft.com/office/drawing/2014/main" id="{89A6D626-410A-48EE-8DD6-BDC911954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36" y="4175938"/>
            <a:ext cx="1046653" cy="784990"/>
          </a:xfrm>
          <a:prstGeom prst="rect">
            <a:avLst/>
          </a:prstGeom>
        </p:spPr>
      </p:pic>
      <p:sp>
        <p:nvSpPr>
          <p:cNvPr id="4" name="Sottotitolo 2">
            <a:extLst>
              <a:ext uri="{FF2B5EF4-FFF2-40B4-BE49-F238E27FC236}">
                <a16:creationId xmlns:a16="http://schemas.microsoft.com/office/drawing/2014/main" id="{21C043AC-5B76-4ED6-B178-1A8A73EA3939}"/>
              </a:ext>
            </a:extLst>
          </p:cNvPr>
          <p:cNvSpPr txBox="1">
            <a:spLocks/>
          </p:cNvSpPr>
          <p:nvPr/>
        </p:nvSpPr>
        <p:spPr>
          <a:xfrm>
            <a:off x="4259297" y="54954"/>
            <a:ext cx="4698849" cy="56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sz="1200" b="1">
                <a:solidFill>
                  <a:schemeClr val="accent3"/>
                </a:solidFill>
                <a:latin typeface="PT Sans" panose="020B0503020203020204" pitchFamily="34" charset="0"/>
                <a:cs typeface="Lato" panose="020F0502020204030203" pitchFamily="34" charset="0"/>
              </a:rPr>
              <a:t>Laurea Magistrale in Informatica – Università degli Studi di Salerno</a:t>
            </a:r>
          </a:p>
          <a:p>
            <a:pPr algn="r"/>
            <a:r>
              <a:rPr lang="it-IT" sz="1200" b="1">
                <a:solidFill>
                  <a:schemeClr val="accent3"/>
                </a:solidFill>
                <a:latin typeface="PT Sans" panose="020B0503020203020204" pitchFamily="34" charset="0"/>
                <a:cs typeface="Lato" panose="020F0502020204030203" pitchFamily="34" charset="0"/>
              </a:rPr>
              <a:t>Corso di </a:t>
            </a:r>
            <a:r>
              <a:rPr lang="it-IT" sz="1200" b="1" i="1">
                <a:solidFill>
                  <a:schemeClr val="accent3"/>
                </a:solidFill>
                <a:latin typeface="PT Sans" panose="020B0503020203020204" pitchFamily="34" charset="0"/>
                <a:cs typeface="Lato" panose="020F0502020204030203" pitchFamily="34" charset="0"/>
              </a:rPr>
              <a:t>Biometria e Visione Artificiale – </a:t>
            </a:r>
            <a:r>
              <a:rPr lang="it-IT" sz="1200" b="1">
                <a:solidFill>
                  <a:schemeClr val="accent3"/>
                </a:solidFill>
                <a:latin typeface="PT Sans" panose="020B0503020203020204" pitchFamily="34" charset="0"/>
                <a:cs typeface="Lato" panose="020F0502020204030203" pitchFamily="34" charset="0"/>
              </a:rPr>
              <a:t>Prof. Michele Nappi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7D7179-15BE-1704-8475-CF1D1F9F3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3" y="4175938"/>
            <a:ext cx="724030" cy="72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9FEA0B3-87CA-F4B2-8332-9365E9B0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t-IT" sz="2000" i="0" u="none" strike="noStrike" baseline="0">
                <a:latin typeface="Krona One" panose="020B0604020202020204" charset="0"/>
              </a:rPr>
              <a:t>PARZEN WINDOWS</a:t>
            </a:r>
            <a:endParaRPr lang="it-IT" sz="2000">
              <a:latin typeface="Krona One" panose="020B060402020202020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6E5319A-23C2-6C73-AF8C-34B38F18F05D}"/>
              </a:ext>
            </a:extLst>
          </p:cNvPr>
          <p:cNvSpPr txBox="1"/>
          <p:nvPr/>
        </p:nvSpPr>
        <p:spPr>
          <a:xfrm>
            <a:off x="564995" y="1872620"/>
            <a:ext cx="463890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L’idea è di approssimare la funzione di densità di probabilità tramite una </a:t>
            </a:r>
            <a:r>
              <a:rPr lang="it-IT" b="1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finestra (kernel)</a:t>
            </a:r>
            <a:r>
              <a:rPr lang="it-IT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 centrata su ogni punto.</a:t>
            </a:r>
          </a:p>
          <a:p>
            <a:pPr algn="l"/>
            <a:r>
              <a:rPr lang="it-IT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La densità di probabilità in un punto specifico x viene stimata considerando tutte le finestre che contengono il punto x.</a:t>
            </a:r>
          </a:p>
          <a:p>
            <a:pPr algn="l"/>
            <a:endParaRPr lang="it-IT">
              <a:solidFill>
                <a:srgbClr val="F1F2F2"/>
              </a:solidFill>
              <a:latin typeface="PT Sans" panose="020B0503020203020204" pitchFamily="34" charset="0"/>
            </a:endParaRPr>
          </a:p>
          <a:p>
            <a:pPr algn="l"/>
            <a:endParaRPr lang="it-IT">
              <a:solidFill>
                <a:srgbClr val="F1F2F2"/>
              </a:solidFill>
              <a:latin typeface="PT Sans" panose="020B0503020203020204" pitchFamily="34" charset="0"/>
            </a:endParaRPr>
          </a:p>
          <a:p>
            <a:r>
              <a:rPr lang="it-IT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La scelta del kernel e della larghezza di banda influenzano il risultato della stima.</a:t>
            </a:r>
          </a:p>
          <a:p>
            <a:pPr algn="l"/>
            <a:endParaRPr lang="it-IT">
              <a:latin typeface="PT Sans" panose="020B0503020203020204" pitchFamily="34" charset="0"/>
            </a:endParaRPr>
          </a:p>
        </p:txBody>
      </p:sp>
      <p:pic>
        <p:nvPicPr>
          <p:cNvPr id="2050" name="Picture 2" descr="Density estimation - Wikiwand">
            <a:extLst>
              <a:ext uri="{FF2B5EF4-FFF2-40B4-BE49-F238E27FC236}">
                <a16:creationId xmlns:a16="http://schemas.microsoft.com/office/drawing/2014/main" id="{6BBDAFF9-72F9-8D09-84B9-8AB80DF3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443" y="1837700"/>
            <a:ext cx="3303207" cy="176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C1C5A91-512A-5BEB-CBB3-43BCFE11D94A}"/>
              </a:ext>
            </a:extLst>
          </p:cNvPr>
          <p:cNvSpPr txBox="1"/>
          <p:nvPr/>
        </p:nvSpPr>
        <p:spPr>
          <a:xfrm>
            <a:off x="564995" y="993333"/>
            <a:ext cx="5731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err="1">
                <a:solidFill>
                  <a:srgbClr val="F1F2F2"/>
                </a:solidFill>
                <a:effectLst/>
                <a:latin typeface="-apple-system"/>
              </a:rPr>
              <a:t>ll</a:t>
            </a:r>
            <a:r>
              <a:rPr lang="it-IT" b="0" i="0">
                <a:solidFill>
                  <a:srgbClr val="F1F2F2"/>
                </a:solidFill>
                <a:effectLst/>
                <a:latin typeface="-apple-system"/>
              </a:rPr>
              <a:t> metodo delle </a:t>
            </a:r>
            <a:r>
              <a:rPr lang="it-IT" b="0" i="0" err="1">
                <a:solidFill>
                  <a:srgbClr val="F1F2F2"/>
                </a:solidFill>
                <a:effectLst/>
                <a:latin typeface="-apple-system"/>
              </a:rPr>
              <a:t>Parzen</a:t>
            </a:r>
            <a:r>
              <a:rPr lang="it-IT" b="0" i="0">
                <a:solidFill>
                  <a:srgbClr val="F1F2F2"/>
                </a:solidFill>
                <a:effectLst/>
                <a:latin typeface="-apple-system"/>
              </a:rPr>
              <a:t> Windows è un metodo non parametrico utilizzato per stimare la densità di probabilità di una variabile casuale continua. 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08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082AFF-1E44-7681-54B1-67BD322F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5025"/>
            <a:ext cx="8763000" cy="572700"/>
          </a:xfrm>
        </p:spPr>
        <p:txBody>
          <a:bodyPr/>
          <a:lstStyle/>
          <a:p>
            <a:r>
              <a:rPr lang="it-IT" sz="2400"/>
              <a:t>PARAMETRI CRITICI IN PARZEN WINDOWS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6A5694-C11C-6E3D-306B-4D030039DFC6}"/>
              </a:ext>
            </a:extLst>
          </p:cNvPr>
          <p:cNvSpPr txBox="1"/>
          <p:nvPr/>
        </p:nvSpPr>
        <p:spPr>
          <a:xfrm>
            <a:off x="518160" y="1257300"/>
            <a:ext cx="49225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L</a:t>
            </a:r>
            <a:r>
              <a:rPr lang="it-IT" sz="1400" b="1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arghezza della finestra (sigma) </a:t>
            </a:r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: rappresenta la dimensione della finestra utilizzata per calcolare la densit</a:t>
            </a:r>
            <a:r>
              <a:rPr lang="it-IT">
                <a:solidFill>
                  <a:schemeClr val="accent6"/>
                </a:solidFill>
                <a:latin typeface="PT Sans" panose="020B0503020203020204" pitchFamily="34" charset="0"/>
              </a:rPr>
              <a:t>à</a:t>
            </a:r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 di probabilità.</a:t>
            </a:r>
          </a:p>
          <a:p>
            <a:pPr algn="l"/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 </a:t>
            </a:r>
          </a:p>
          <a:p>
            <a:pPr marL="285750" indent="-285750"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Se </a:t>
            </a:r>
            <a:r>
              <a:rPr lang="it-IT" sz="1400" b="1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troppo piccola</a:t>
            </a:r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, la stima sar</a:t>
            </a:r>
            <a:r>
              <a:rPr lang="it-IT">
                <a:solidFill>
                  <a:schemeClr val="accent6"/>
                </a:solidFill>
                <a:latin typeface="PT Sans" panose="020B0503020203020204" pitchFamily="34" charset="0"/>
              </a:rPr>
              <a:t>à</a:t>
            </a:r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 molto sensibile ai dettagli nei dati, ma potrebbe essere influenzata dal rumore. </a:t>
            </a:r>
          </a:p>
          <a:p>
            <a:pPr marL="285750" indent="-285750"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Se </a:t>
            </a:r>
            <a:r>
              <a:rPr lang="it-IT" sz="1400" b="1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troppo grande</a:t>
            </a:r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, la stima sar</a:t>
            </a:r>
            <a:r>
              <a:rPr lang="it-IT">
                <a:solidFill>
                  <a:schemeClr val="accent6"/>
                </a:solidFill>
                <a:latin typeface="PT Sans" panose="020B0503020203020204" pitchFamily="34" charset="0"/>
              </a:rPr>
              <a:t>à</a:t>
            </a:r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 meno sensibile ai dettagli nei dati, ma potrebbe mancare di precisione.</a:t>
            </a:r>
          </a:p>
          <a:p>
            <a:pPr algn="l"/>
            <a:endParaRPr lang="it-IT" sz="1400" b="0" i="0" u="none" strike="noStrike" baseline="0">
              <a:solidFill>
                <a:schemeClr val="accent6"/>
              </a:solidFill>
              <a:latin typeface="PT Sans" panose="020B0503020203020204" pitchFamily="34" charset="0"/>
            </a:endParaRPr>
          </a:p>
          <a:p>
            <a:pPr algn="l"/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Il tipo di finestra (</a:t>
            </a:r>
            <a:r>
              <a:rPr lang="it-IT" sz="1400" b="1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il kernel): </a:t>
            </a:r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è la funzione utilizzata per definire la finestra di </a:t>
            </a:r>
            <a:r>
              <a:rPr lang="it-IT" sz="1400" b="0" i="0" u="none" strike="noStrike" baseline="0" err="1">
                <a:solidFill>
                  <a:schemeClr val="accent6"/>
                </a:solidFill>
                <a:latin typeface="PT Sans" panose="020B0503020203020204" pitchFamily="34" charset="0"/>
              </a:rPr>
              <a:t>Parzen</a:t>
            </a:r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. In particolare, </a:t>
            </a:r>
            <a:r>
              <a:rPr lang="it-IT">
                <a:solidFill>
                  <a:schemeClr val="accent6"/>
                </a:solidFill>
                <a:latin typeface="PT Sans" panose="020B0503020203020204" pitchFamily="34" charset="0"/>
              </a:rPr>
              <a:t>d</a:t>
            </a:r>
            <a:r>
              <a:rPr lang="it-IT" sz="14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eve essere una funzione continua, non negativa e integrabile, con un’area totale uguale a 1.</a:t>
            </a:r>
            <a:endParaRPr lang="it-IT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61EE08-4558-D64A-54C0-72B6A931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20" y="1642000"/>
            <a:ext cx="3377221" cy="21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6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A96A3A-55C9-6396-0114-D55B9F083A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298" y="1296929"/>
            <a:ext cx="3560956" cy="573088"/>
          </a:xfrm>
        </p:spPr>
        <p:txBody>
          <a:bodyPr/>
          <a:lstStyle/>
          <a:p>
            <a:r>
              <a:rPr lang="it-IT"/>
              <a:t>INPUT LAYER</a:t>
            </a:r>
          </a:p>
        </p:txBody>
      </p:sp>
      <p:sp>
        <p:nvSpPr>
          <p:cNvPr id="4" name="Sottotitolo 11">
            <a:extLst>
              <a:ext uri="{FF2B5EF4-FFF2-40B4-BE49-F238E27FC236}">
                <a16:creationId xmlns:a16="http://schemas.microsoft.com/office/drawing/2014/main" id="{4A2B3FEE-97B6-294B-852E-88375B2FCD04}"/>
              </a:ext>
            </a:extLst>
          </p:cNvPr>
          <p:cNvSpPr txBox="1">
            <a:spLocks/>
          </p:cNvSpPr>
          <p:nvPr/>
        </p:nvSpPr>
        <p:spPr>
          <a:xfrm>
            <a:off x="431125" y="1761893"/>
            <a:ext cx="4140875" cy="270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 algn="l">
              <a:buNone/>
            </a:pPr>
            <a:r>
              <a:rPr lang="it-IT" sz="1800">
                <a:latin typeface="CMR10"/>
              </a:rPr>
              <a:t>Q</a:t>
            </a:r>
            <a:r>
              <a:rPr lang="it-IT" sz="1800" b="0" i="0" u="none" strike="noStrike" baseline="0">
                <a:latin typeface="CMR10"/>
              </a:rPr>
              <a:t>uesto strato accetta in input le caratteristiche dei dati da classificare. </a:t>
            </a:r>
          </a:p>
          <a:p>
            <a:pPr marL="152400" indent="0" algn="l">
              <a:buNone/>
            </a:pPr>
            <a:endParaRPr lang="it-IT" sz="1800">
              <a:latin typeface="CMR10"/>
            </a:endParaRPr>
          </a:p>
          <a:p>
            <a:pPr marL="152400" indent="0" algn="l">
              <a:buNone/>
            </a:pPr>
            <a:r>
              <a:rPr lang="it-IT" sz="1800" b="0" i="0" u="none" strike="noStrike" baseline="0">
                <a:latin typeface="CMR10"/>
              </a:rPr>
              <a:t>Le unit</a:t>
            </a:r>
            <a:r>
              <a:rPr lang="it-IT" sz="1800">
                <a:latin typeface="CMR10"/>
              </a:rPr>
              <a:t>à </a:t>
            </a:r>
            <a:r>
              <a:rPr lang="it-IT" sz="1800" b="0" i="0" u="none" strike="noStrike" baseline="0">
                <a:latin typeface="CMR10"/>
              </a:rPr>
              <a:t>di input sono indipendenti tra loro e forniscono gli stessi valori di input a tutte le unit</a:t>
            </a:r>
            <a:r>
              <a:rPr lang="it-IT" sz="1800">
                <a:latin typeface="CMR10"/>
              </a:rPr>
              <a:t>à</a:t>
            </a:r>
            <a:r>
              <a:rPr lang="it-IT" sz="1800" b="0" i="0" u="none" strike="noStrike" baseline="0">
                <a:latin typeface="CMR10"/>
              </a:rPr>
              <a:t> dello strato di pattern.</a:t>
            </a:r>
            <a:endParaRPr lang="it-IT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F4F4377-9461-F260-5CBE-071C315A18B5}"/>
              </a:ext>
            </a:extLst>
          </p:cNvPr>
          <p:cNvSpPr/>
          <p:nvPr/>
        </p:nvSpPr>
        <p:spPr>
          <a:xfrm>
            <a:off x="6021659" y="777447"/>
            <a:ext cx="3018263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5C2699C5-EDFC-DB65-7059-55D2F39DDA4A}"/>
              </a:ext>
            </a:extLst>
          </p:cNvPr>
          <p:cNvGrpSpPr/>
          <p:nvPr/>
        </p:nvGrpSpPr>
        <p:grpSpPr>
          <a:xfrm>
            <a:off x="4995747" y="777447"/>
            <a:ext cx="4044177" cy="3588606"/>
            <a:chOff x="4995747" y="777447"/>
            <a:chExt cx="4044177" cy="3588606"/>
          </a:xfrm>
        </p:grpSpPr>
        <p:pic>
          <p:nvPicPr>
            <p:cNvPr id="5" name="Picture 2" descr="Probabilistic Neural Network">
              <a:extLst>
                <a:ext uri="{FF2B5EF4-FFF2-40B4-BE49-F238E27FC236}">
                  <a16:creationId xmlns:a16="http://schemas.microsoft.com/office/drawing/2014/main" id="{9AFA0407-96DC-150D-FBD2-464458326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747" y="777447"/>
              <a:ext cx="4044176" cy="3588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541DCF4-E7D7-BE7A-E946-D404AA0FF0F4}"/>
                </a:ext>
              </a:extLst>
            </p:cNvPr>
            <p:cNvSpPr/>
            <p:nvPr/>
          </p:nvSpPr>
          <p:spPr>
            <a:xfrm>
              <a:off x="5962186" y="777447"/>
              <a:ext cx="3077738" cy="3588606"/>
            </a:xfrm>
            <a:prstGeom prst="rect">
              <a:avLst/>
            </a:prstGeom>
            <a:solidFill>
              <a:schemeClr val="accent1">
                <a:lumMod val="5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16548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A96A3A-55C9-6396-0114-D55B9F083A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297" y="1296929"/>
            <a:ext cx="3746809" cy="573088"/>
          </a:xfrm>
        </p:spPr>
        <p:txBody>
          <a:bodyPr/>
          <a:lstStyle/>
          <a:p>
            <a:r>
              <a:rPr lang="it-IT"/>
              <a:t>PATTERN LAYER</a:t>
            </a:r>
          </a:p>
        </p:txBody>
      </p:sp>
      <p:sp>
        <p:nvSpPr>
          <p:cNvPr id="4" name="Sottotitolo 11">
            <a:extLst>
              <a:ext uri="{FF2B5EF4-FFF2-40B4-BE49-F238E27FC236}">
                <a16:creationId xmlns:a16="http://schemas.microsoft.com/office/drawing/2014/main" id="{4A2B3FEE-97B6-294B-852E-88375B2FCD04}"/>
              </a:ext>
            </a:extLst>
          </p:cNvPr>
          <p:cNvSpPr txBox="1">
            <a:spLocks/>
          </p:cNvSpPr>
          <p:nvPr/>
        </p:nvSpPr>
        <p:spPr>
          <a:xfrm>
            <a:off x="431125" y="1761893"/>
            <a:ext cx="4140875" cy="270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 algn="l">
              <a:buNone/>
            </a:pPr>
            <a:r>
              <a:rPr lang="it-IT" sz="1400">
                <a:latin typeface="PT Sans" panose="020B0503020203020204" pitchFamily="34" charset="0"/>
              </a:rPr>
              <a:t>Calcola la somiglianza tra l'input e il campione di addestramento. </a:t>
            </a:r>
          </a:p>
          <a:p>
            <a:pPr marL="152400" indent="0" algn="l">
              <a:buNone/>
            </a:pPr>
            <a:endParaRPr lang="it-IT" sz="1400">
              <a:latin typeface="PT Sans" panose="020B0503020203020204" pitchFamily="34" charset="0"/>
            </a:endParaRPr>
          </a:p>
          <a:p>
            <a:pPr marL="152400" indent="0">
              <a:buNone/>
            </a:pPr>
            <a:r>
              <a:rPr lang="it-IT" sz="1400">
                <a:latin typeface="PT Sans" panose="020B0503020203020204" pitchFamily="34" charset="0"/>
              </a:rPr>
              <a:t>Il numero di neuroni in questo strato è uguale al numero dei casi nel training set.</a:t>
            </a:r>
            <a:endParaRPr lang="it-IT" sz="1400" kern="100">
              <a:effectLst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2400" indent="0" algn="l">
              <a:buNone/>
            </a:pPr>
            <a:endParaRPr lang="it-IT" sz="1400">
              <a:latin typeface="PT Sans" panose="020B0503020203020204" pitchFamily="34" charset="0"/>
            </a:endParaRPr>
          </a:p>
          <a:p>
            <a:pPr marL="152400" indent="0" algn="l">
              <a:buNone/>
            </a:pPr>
            <a:r>
              <a:rPr lang="it-IT" sz="1400">
                <a:latin typeface="PT Sans" panose="020B0503020203020204" pitchFamily="34" charset="0"/>
              </a:rPr>
              <a:t>Un neurone nascosto calcola la distanza euclidea tra il l’input e il neurone per poi applicare la funzione kernel utilizzando i valori sigma. </a:t>
            </a:r>
          </a:p>
          <a:p>
            <a:pPr marL="152400" indent="0" algn="l">
              <a:buNone/>
            </a:pPr>
            <a:endParaRPr lang="it-IT" sz="1400">
              <a:latin typeface="PT Sans" panose="020B0503020203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F4F4377-9461-F260-5CBE-071C315A18B5}"/>
              </a:ext>
            </a:extLst>
          </p:cNvPr>
          <p:cNvSpPr/>
          <p:nvPr/>
        </p:nvSpPr>
        <p:spPr>
          <a:xfrm>
            <a:off x="6021659" y="777447"/>
            <a:ext cx="3018263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541DCF4-E7D7-BE7A-E946-D404AA0FF0F4}"/>
              </a:ext>
            </a:extLst>
          </p:cNvPr>
          <p:cNvSpPr/>
          <p:nvPr/>
        </p:nvSpPr>
        <p:spPr>
          <a:xfrm>
            <a:off x="6980663" y="777447"/>
            <a:ext cx="2059260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B3248DC-4DC2-E1D0-0B16-9D9D59666F60}"/>
              </a:ext>
            </a:extLst>
          </p:cNvPr>
          <p:cNvSpPr/>
          <p:nvPr/>
        </p:nvSpPr>
        <p:spPr>
          <a:xfrm>
            <a:off x="4995746" y="777447"/>
            <a:ext cx="1025912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D3720A5-3CEB-5223-09DD-3AE0A75D3163}"/>
              </a:ext>
            </a:extLst>
          </p:cNvPr>
          <p:cNvGrpSpPr/>
          <p:nvPr/>
        </p:nvGrpSpPr>
        <p:grpSpPr>
          <a:xfrm>
            <a:off x="4995745" y="777447"/>
            <a:ext cx="4044178" cy="3588606"/>
            <a:chOff x="4995745" y="777447"/>
            <a:chExt cx="4044178" cy="3588606"/>
          </a:xfrm>
        </p:grpSpPr>
        <p:pic>
          <p:nvPicPr>
            <p:cNvPr id="5" name="Picture 2" descr="Probabilistic Neural Network">
              <a:extLst>
                <a:ext uri="{FF2B5EF4-FFF2-40B4-BE49-F238E27FC236}">
                  <a16:creationId xmlns:a16="http://schemas.microsoft.com/office/drawing/2014/main" id="{9AFA0407-96DC-150D-FBD2-464458326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747" y="777447"/>
              <a:ext cx="4044176" cy="3588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E9FA0888-C2A3-204C-0450-5D7DEA4540DB}"/>
                </a:ext>
              </a:extLst>
            </p:cNvPr>
            <p:cNvSpPr/>
            <p:nvPr/>
          </p:nvSpPr>
          <p:spPr>
            <a:xfrm>
              <a:off x="6980661" y="777447"/>
              <a:ext cx="2059261" cy="3588606"/>
            </a:xfrm>
            <a:prstGeom prst="rect">
              <a:avLst/>
            </a:prstGeom>
            <a:solidFill>
              <a:schemeClr val="accent1">
                <a:lumMod val="5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80427615-5D82-9442-C815-6F8DE72554D1}"/>
                </a:ext>
              </a:extLst>
            </p:cNvPr>
            <p:cNvSpPr/>
            <p:nvPr/>
          </p:nvSpPr>
          <p:spPr>
            <a:xfrm>
              <a:off x="4995745" y="777447"/>
              <a:ext cx="1025912" cy="3588606"/>
            </a:xfrm>
            <a:prstGeom prst="rect">
              <a:avLst/>
            </a:prstGeom>
            <a:solidFill>
              <a:schemeClr val="accent1">
                <a:lumMod val="5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8647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A96A3A-55C9-6396-0114-D55B9F083A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297" y="1296929"/>
            <a:ext cx="4334108" cy="573088"/>
          </a:xfrm>
        </p:spPr>
        <p:txBody>
          <a:bodyPr/>
          <a:lstStyle/>
          <a:p>
            <a:r>
              <a:rPr lang="it-IT"/>
              <a:t>SUMMATION LAYER</a:t>
            </a:r>
          </a:p>
        </p:txBody>
      </p:sp>
      <p:sp>
        <p:nvSpPr>
          <p:cNvPr id="4" name="Sottotitolo 11">
            <a:extLst>
              <a:ext uri="{FF2B5EF4-FFF2-40B4-BE49-F238E27FC236}">
                <a16:creationId xmlns:a16="http://schemas.microsoft.com/office/drawing/2014/main" id="{4A2B3FEE-97B6-294B-852E-88375B2FCD04}"/>
              </a:ext>
            </a:extLst>
          </p:cNvPr>
          <p:cNvSpPr txBox="1">
            <a:spLocks/>
          </p:cNvSpPr>
          <p:nvPr/>
        </p:nvSpPr>
        <p:spPr>
          <a:xfrm>
            <a:off x="431125" y="1761893"/>
            <a:ext cx="4215216" cy="260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 algn="l">
              <a:buNone/>
            </a:pPr>
            <a:r>
              <a:rPr lang="it-IT" sz="1600">
                <a:latin typeface="PT Sans" panose="020B0503020203020204" pitchFamily="34" charset="0"/>
              </a:rPr>
              <a:t>In questo strato è presente un neurone per ogni classe.</a:t>
            </a:r>
          </a:p>
          <a:p>
            <a:pPr marL="152400" indent="0" algn="l">
              <a:buNone/>
            </a:pPr>
            <a:endParaRPr lang="it-IT" sz="1600">
              <a:latin typeface="PT Sans" panose="020B0503020203020204" pitchFamily="34" charset="0"/>
            </a:endParaRPr>
          </a:p>
          <a:p>
            <a:pPr marL="152400" indent="0" algn="l">
              <a:buNone/>
            </a:pPr>
            <a:r>
              <a:rPr lang="it-IT" sz="1600">
                <a:latin typeface="PT Sans" panose="020B0503020203020204" pitchFamily="34" charset="0"/>
              </a:rPr>
              <a:t>Ogni neurone del pattern </a:t>
            </a:r>
            <a:r>
              <a:rPr lang="it-IT" sz="1600" err="1">
                <a:latin typeface="PT Sans" panose="020B0503020203020204" pitchFamily="34" charset="0"/>
              </a:rPr>
              <a:t>layer</a:t>
            </a:r>
            <a:r>
              <a:rPr lang="it-IT" sz="1600">
                <a:latin typeface="PT Sans" panose="020B0503020203020204" pitchFamily="34" charset="0"/>
              </a:rPr>
              <a:t> è collegato al corrispondente neurone del </a:t>
            </a:r>
            <a:r>
              <a:rPr lang="it-IT" sz="1600" err="1">
                <a:latin typeface="PT Sans" panose="020B0503020203020204" pitchFamily="34" charset="0"/>
              </a:rPr>
              <a:t>summation</a:t>
            </a:r>
            <a:r>
              <a:rPr lang="it-IT" sz="1600">
                <a:latin typeface="PT Sans" panose="020B0503020203020204" pitchFamily="34" charset="0"/>
              </a:rPr>
              <a:t> </a:t>
            </a:r>
            <a:r>
              <a:rPr lang="it-IT" sz="1600" err="1">
                <a:latin typeface="PT Sans" panose="020B0503020203020204" pitchFamily="34" charset="0"/>
              </a:rPr>
              <a:t>layer</a:t>
            </a:r>
            <a:r>
              <a:rPr lang="it-IT" sz="1600">
                <a:latin typeface="PT Sans" panose="020B0503020203020204" pitchFamily="34" charset="0"/>
              </a:rPr>
              <a:t> che calcola la media di tutti i neuroni ad esso collegato.</a:t>
            </a:r>
            <a:endParaRPr lang="it-IT" sz="1600" kern="100">
              <a:effectLst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F4F4377-9461-F260-5CBE-071C315A18B5}"/>
              </a:ext>
            </a:extLst>
          </p:cNvPr>
          <p:cNvSpPr/>
          <p:nvPr/>
        </p:nvSpPr>
        <p:spPr>
          <a:xfrm>
            <a:off x="6021659" y="777447"/>
            <a:ext cx="3018263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541DCF4-E7D7-BE7A-E946-D404AA0FF0F4}"/>
              </a:ext>
            </a:extLst>
          </p:cNvPr>
          <p:cNvSpPr/>
          <p:nvPr/>
        </p:nvSpPr>
        <p:spPr>
          <a:xfrm>
            <a:off x="6980663" y="777447"/>
            <a:ext cx="2059260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B3248DC-4DC2-E1D0-0B16-9D9D59666F60}"/>
              </a:ext>
            </a:extLst>
          </p:cNvPr>
          <p:cNvSpPr/>
          <p:nvPr/>
        </p:nvSpPr>
        <p:spPr>
          <a:xfrm>
            <a:off x="4995746" y="777447"/>
            <a:ext cx="1025912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2" descr="Probabilistic Neural Network">
            <a:extLst>
              <a:ext uri="{FF2B5EF4-FFF2-40B4-BE49-F238E27FC236}">
                <a16:creationId xmlns:a16="http://schemas.microsoft.com/office/drawing/2014/main" id="{9AFA0407-96DC-150D-FBD2-46445832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747" y="777447"/>
            <a:ext cx="4044176" cy="358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9FA0888-C2A3-204C-0450-5D7DEA4540DB}"/>
              </a:ext>
            </a:extLst>
          </p:cNvPr>
          <p:cNvSpPr/>
          <p:nvPr/>
        </p:nvSpPr>
        <p:spPr>
          <a:xfrm>
            <a:off x="4995745" y="777447"/>
            <a:ext cx="1984920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B6B488E-6F5C-9153-D763-54CF8AC503A0}"/>
              </a:ext>
            </a:extLst>
          </p:cNvPr>
          <p:cNvSpPr/>
          <p:nvPr/>
        </p:nvSpPr>
        <p:spPr>
          <a:xfrm>
            <a:off x="7843024" y="777447"/>
            <a:ext cx="1196898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201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A96A3A-55C9-6396-0114-D55B9F083A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297" y="1296929"/>
            <a:ext cx="4334108" cy="573088"/>
          </a:xfrm>
        </p:spPr>
        <p:txBody>
          <a:bodyPr/>
          <a:lstStyle/>
          <a:p>
            <a:r>
              <a:rPr lang="it-IT"/>
              <a:t>OUTPUT LAYER</a:t>
            </a:r>
          </a:p>
        </p:txBody>
      </p:sp>
      <p:sp>
        <p:nvSpPr>
          <p:cNvPr id="4" name="Sottotitolo 11">
            <a:extLst>
              <a:ext uri="{FF2B5EF4-FFF2-40B4-BE49-F238E27FC236}">
                <a16:creationId xmlns:a16="http://schemas.microsoft.com/office/drawing/2014/main" id="{4A2B3FEE-97B6-294B-852E-88375B2FCD04}"/>
              </a:ext>
            </a:extLst>
          </p:cNvPr>
          <p:cNvSpPr txBox="1">
            <a:spLocks/>
          </p:cNvSpPr>
          <p:nvPr/>
        </p:nvSpPr>
        <p:spPr>
          <a:xfrm>
            <a:off x="439075" y="1988866"/>
            <a:ext cx="4334107" cy="164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 algn="l">
              <a:buNone/>
            </a:pPr>
            <a:r>
              <a:rPr lang="it-IT" sz="1800">
                <a:latin typeface="PT Sans" panose="020B0503020203020204" pitchFamily="34" charset="0"/>
              </a:rPr>
              <a:t>Confronta le medie ponderate calcolate nel livello di </a:t>
            </a:r>
            <a:r>
              <a:rPr lang="it-IT" sz="1800" err="1">
                <a:latin typeface="PT Sans" panose="020B0503020203020204" pitchFamily="34" charset="0"/>
              </a:rPr>
              <a:t>Summation</a:t>
            </a:r>
            <a:r>
              <a:rPr lang="it-IT" sz="1800">
                <a:latin typeface="PT Sans" panose="020B0503020203020204" pitchFamily="34" charset="0"/>
              </a:rPr>
              <a:t> per ogni categoria con i valori in output dal pattern </a:t>
            </a:r>
            <a:r>
              <a:rPr lang="it-IT" sz="1800" err="1">
                <a:latin typeface="PT Sans" panose="020B0503020203020204" pitchFamily="34" charset="0"/>
              </a:rPr>
              <a:t>layer</a:t>
            </a:r>
            <a:r>
              <a:rPr lang="it-IT" sz="1800">
                <a:latin typeface="PT Sans" panose="020B0503020203020204" pitchFamily="34" charset="0"/>
              </a:rPr>
              <a:t> e utilizza il valore più grande per </a:t>
            </a:r>
            <a:r>
              <a:rPr lang="it-IT" sz="1800" err="1">
                <a:latin typeface="PT Sans" panose="020B0503020203020204" pitchFamily="34" charset="0"/>
              </a:rPr>
              <a:t>predirre</a:t>
            </a:r>
            <a:r>
              <a:rPr lang="it-IT" sz="1800">
                <a:latin typeface="PT Sans" panose="020B0503020203020204" pitchFamily="34" charset="0"/>
              </a:rPr>
              <a:t> la categoria.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F4F4377-9461-F260-5CBE-071C315A18B5}"/>
              </a:ext>
            </a:extLst>
          </p:cNvPr>
          <p:cNvSpPr/>
          <p:nvPr/>
        </p:nvSpPr>
        <p:spPr>
          <a:xfrm>
            <a:off x="6021659" y="777447"/>
            <a:ext cx="3018263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541DCF4-E7D7-BE7A-E946-D404AA0FF0F4}"/>
              </a:ext>
            </a:extLst>
          </p:cNvPr>
          <p:cNvSpPr/>
          <p:nvPr/>
        </p:nvSpPr>
        <p:spPr>
          <a:xfrm>
            <a:off x="6980663" y="777447"/>
            <a:ext cx="2059260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B3248DC-4DC2-E1D0-0B16-9D9D59666F60}"/>
              </a:ext>
            </a:extLst>
          </p:cNvPr>
          <p:cNvSpPr/>
          <p:nvPr/>
        </p:nvSpPr>
        <p:spPr>
          <a:xfrm>
            <a:off x="4995746" y="777447"/>
            <a:ext cx="1025912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2" descr="Probabilistic Neural Network">
            <a:extLst>
              <a:ext uri="{FF2B5EF4-FFF2-40B4-BE49-F238E27FC236}">
                <a16:creationId xmlns:a16="http://schemas.microsoft.com/office/drawing/2014/main" id="{9AFA0407-96DC-150D-FBD2-46445832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747" y="777447"/>
            <a:ext cx="4044176" cy="358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9FA0888-C2A3-204C-0450-5D7DEA4540DB}"/>
              </a:ext>
            </a:extLst>
          </p:cNvPr>
          <p:cNvSpPr/>
          <p:nvPr/>
        </p:nvSpPr>
        <p:spPr>
          <a:xfrm>
            <a:off x="4995745" y="777447"/>
            <a:ext cx="2884450" cy="358860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 descr="Vittoria, mano Icona in 780 Free Vector Emoji">
            <a:extLst>
              <a:ext uri="{FF2B5EF4-FFF2-40B4-BE49-F238E27FC236}">
                <a16:creationId xmlns:a16="http://schemas.microsoft.com/office/drawing/2014/main" id="{4378D833-0DF2-7315-C74A-F77003443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711" y="1761893"/>
            <a:ext cx="453947" cy="45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99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AFE04A-C826-86EF-311B-9D9E7A74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CONFIGURAZIONE RETE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31F32AE0-4BDC-4581-E9D6-7524F60B5E2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72400" y="1977484"/>
            <a:ext cx="3216380" cy="962277"/>
          </a:xfrm>
        </p:spPr>
        <p:txBody>
          <a:bodyPr/>
          <a:lstStyle/>
          <a:p>
            <a:pPr algn="ctr"/>
            <a:r>
              <a:rPr lang="it-IT">
                <a:latin typeface="Krona One" panose="020B0604020202020204" charset="0"/>
              </a:rPr>
              <a:t>APPROCCIO</a:t>
            </a:r>
          </a:p>
          <a:p>
            <a:pPr algn="ctr"/>
            <a:r>
              <a:rPr lang="it-IT"/>
              <a:t>Confronto empirico tra diversi kernel Gaussiano, Triangolare, Laplaciano, </a:t>
            </a:r>
            <a:r>
              <a:rPr lang="it-IT" err="1"/>
              <a:t>Epanechnikov</a:t>
            </a:r>
            <a:r>
              <a:rPr lang="it-IT"/>
              <a:t>, Uniforme</a:t>
            </a:r>
          </a:p>
          <a:p>
            <a:pPr algn="ctr"/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4EA9DCE-FB86-E2C4-01B7-09E17F1FE20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56702" y="1430404"/>
            <a:ext cx="2920565" cy="773336"/>
          </a:xfrm>
        </p:spPr>
        <p:txBody>
          <a:bodyPr anchor="ctr"/>
          <a:lstStyle/>
          <a:p>
            <a:pPr algn="ctr"/>
            <a:r>
              <a:rPr lang="it-IT">
                <a:solidFill>
                  <a:schemeClr val="tx1">
                    <a:lumMod val="60000"/>
                    <a:lumOff val="40000"/>
                  </a:schemeClr>
                </a:solidFill>
              </a:rPr>
              <a:t>KERNEL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2723582E-122A-2428-659E-BE47FC831B9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93124" y="1430404"/>
            <a:ext cx="2768124" cy="773336"/>
          </a:xfrm>
        </p:spPr>
        <p:txBody>
          <a:bodyPr anchor="ctr"/>
          <a:lstStyle/>
          <a:p>
            <a:pPr algn="ctr"/>
            <a:r>
              <a:rPr lang="it-IT">
                <a:solidFill>
                  <a:schemeClr val="tx1">
                    <a:lumMod val="60000"/>
                    <a:lumOff val="40000"/>
                  </a:schemeClr>
                </a:solidFill>
              </a:rPr>
              <a:t>SIGMA</a:t>
            </a: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B23EFF0D-4031-4893-7136-1676F1E529D6}"/>
              </a:ext>
            </a:extLst>
          </p:cNvPr>
          <p:cNvSpPr txBox="1">
            <a:spLocks/>
          </p:cNvSpPr>
          <p:nvPr/>
        </p:nvSpPr>
        <p:spPr>
          <a:xfrm>
            <a:off x="4724400" y="1977484"/>
            <a:ext cx="3374262" cy="106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ctr"/>
            <a:r>
              <a:rPr lang="it-IT">
                <a:latin typeface="Krona One" panose="020B0604020202020204" charset="0"/>
              </a:rPr>
              <a:t>APPROCCIO</a:t>
            </a:r>
          </a:p>
          <a:p>
            <a:pPr algn="ctr"/>
            <a:r>
              <a:rPr lang="it-IT" sz="1100"/>
              <a:t>Utilizzo dell’algoritmo </a:t>
            </a:r>
          </a:p>
          <a:p>
            <a:pPr algn="ctr"/>
            <a:r>
              <a:rPr lang="it-IT" sz="1100" b="1" i="0" u="none" strike="noStrike" baseline="0" err="1">
                <a:latin typeface="PT Sans" panose="020B0503020203020204" pitchFamily="34" charset="0"/>
              </a:rPr>
              <a:t>Particle</a:t>
            </a:r>
            <a:r>
              <a:rPr lang="it-IT" sz="1100" b="1" i="0" u="none" strike="noStrike" baseline="0">
                <a:latin typeface="PT Sans" panose="020B0503020203020204" pitchFamily="34" charset="0"/>
              </a:rPr>
              <a:t> </a:t>
            </a:r>
            <a:r>
              <a:rPr lang="it-IT" sz="1100" b="1" i="0" u="none" strike="noStrike" baseline="0" err="1">
                <a:latin typeface="PT Sans" panose="020B0503020203020204" pitchFamily="34" charset="0"/>
              </a:rPr>
              <a:t>Swarm</a:t>
            </a:r>
            <a:r>
              <a:rPr lang="it-IT" sz="1100" b="1" i="0" u="none" strike="noStrike" baseline="0">
                <a:latin typeface="PT Sans" panose="020B0503020203020204" pitchFamily="34" charset="0"/>
              </a:rPr>
              <a:t> </a:t>
            </a:r>
            <a:r>
              <a:rPr lang="it-IT" sz="1100" b="1" i="0" u="none" strike="noStrike" baseline="0" err="1">
                <a:latin typeface="PT Sans" panose="020B0503020203020204" pitchFamily="34" charset="0"/>
              </a:rPr>
              <a:t>Optimization</a:t>
            </a:r>
            <a:r>
              <a:rPr lang="it-IT" sz="1100" b="1" i="0" u="none" strike="noStrike" baseline="0">
                <a:latin typeface="PT Sans" panose="020B0503020203020204" pitchFamily="34" charset="0"/>
              </a:rPr>
              <a:t> (PSO) </a:t>
            </a:r>
          </a:p>
          <a:p>
            <a:pPr algn="ctr"/>
            <a:r>
              <a:rPr lang="it-IT" sz="1100" b="0" i="0" u="none" strike="noStrike" baseline="0">
                <a:latin typeface="PT Sans" panose="020B0503020203020204" pitchFamily="34" charset="0"/>
              </a:rPr>
              <a:t>per il valore ottimo che massimizzi l’accuratezza</a:t>
            </a:r>
            <a:endParaRPr lang="it-IT" sz="1100">
              <a:latin typeface="PT Sans" panose="020B0503020203020204" pitchFamily="34" charset="0"/>
            </a:endParaRPr>
          </a:p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31636E-9E80-0AE5-2CD1-4622B84CC4E1}"/>
              </a:ext>
            </a:extLst>
          </p:cNvPr>
          <p:cNvSpPr txBox="1"/>
          <p:nvPr/>
        </p:nvSpPr>
        <p:spPr>
          <a:xfrm>
            <a:off x="1045338" y="3423061"/>
            <a:ext cx="3104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>
                <a:solidFill>
                  <a:schemeClr val="tx1">
                    <a:lumMod val="60000"/>
                    <a:lumOff val="40000"/>
                  </a:schemeClr>
                </a:solidFill>
                <a:latin typeface="Krona One" panose="020B0604020202020204" charset="0"/>
              </a:rPr>
              <a:t>Kernel Gaussiano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5B66146-396A-124B-F6CC-2A163D056520}"/>
              </a:ext>
            </a:extLst>
          </p:cNvPr>
          <p:cNvSpPr txBox="1"/>
          <p:nvPr/>
        </p:nvSpPr>
        <p:spPr>
          <a:xfrm>
            <a:off x="4832865" y="3424103"/>
            <a:ext cx="3686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>
                <a:solidFill>
                  <a:schemeClr val="tx1">
                    <a:lumMod val="60000"/>
                    <a:lumOff val="40000"/>
                  </a:schemeClr>
                </a:solidFill>
                <a:latin typeface="Krona One" panose="020B0604020202020204" charset="0"/>
              </a:rPr>
              <a:t>Dipende dal set di dati</a:t>
            </a:r>
          </a:p>
        </p:txBody>
      </p:sp>
      <p:cxnSp>
        <p:nvCxnSpPr>
          <p:cNvPr id="18" name="Google Shape;1109;p45">
            <a:extLst>
              <a:ext uri="{FF2B5EF4-FFF2-40B4-BE49-F238E27FC236}">
                <a16:creationId xmlns:a16="http://schemas.microsoft.com/office/drawing/2014/main" id="{4391635F-DF64-8B8E-76E7-5533519D78C4}"/>
              </a:ext>
            </a:extLst>
          </p:cNvPr>
          <p:cNvCxnSpPr>
            <a:cxnSpLocks/>
          </p:cNvCxnSpPr>
          <p:nvPr/>
        </p:nvCxnSpPr>
        <p:spPr>
          <a:xfrm>
            <a:off x="2592573" y="2939761"/>
            <a:ext cx="0" cy="4279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" name="Google Shape;1109;p45">
            <a:extLst>
              <a:ext uri="{FF2B5EF4-FFF2-40B4-BE49-F238E27FC236}">
                <a16:creationId xmlns:a16="http://schemas.microsoft.com/office/drawing/2014/main" id="{66295EC7-83DC-BEA4-90A6-DE591B57E298}"/>
              </a:ext>
            </a:extLst>
          </p:cNvPr>
          <p:cNvCxnSpPr>
            <a:cxnSpLocks/>
          </p:cNvCxnSpPr>
          <p:nvPr/>
        </p:nvCxnSpPr>
        <p:spPr>
          <a:xfrm>
            <a:off x="6462028" y="2913739"/>
            <a:ext cx="0" cy="4279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89253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4"/>
          <p:cNvSpPr txBox="1">
            <a:spLocks noGrp="1"/>
          </p:cNvSpPr>
          <p:nvPr>
            <p:ph type="title"/>
          </p:nvPr>
        </p:nvSpPr>
        <p:spPr>
          <a:xfrm>
            <a:off x="4047175" y="2292837"/>
            <a:ext cx="4873785" cy="1681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STRUTTURA DEI DATASET</a:t>
            </a:r>
            <a:endParaRPr sz="3200"/>
          </a:p>
        </p:txBody>
      </p:sp>
      <p:sp>
        <p:nvSpPr>
          <p:cNvPr id="770" name="Google Shape;770;p34"/>
          <p:cNvSpPr txBox="1">
            <a:spLocks noGrp="1"/>
          </p:cNvSpPr>
          <p:nvPr>
            <p:ph type="title" idx="2"/>
          </p:nvPr>
        </p:nvSpPr>
        <p:spPr>
          <a:xfrm>
            <a:off x="4235874" y="1058300"/>
            <a:ext cx="2548747" cy="13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771" name="Google Shape;771;p34"/>
          <p:cNvCxnSpPr/>
          <p:nvPr/>
        </p:nvCxnSpPr>
        <p:spPr>
          <a:xfrm>
            <a:off x="4047175" y="1229900"/>
            <a:ext cx="0" cy="102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72" name="Google Shape;772;p34"/>
          <p:cNvGrpSpPr/>
          <p:nvPr/>
        </p:nvGrpSpPr>
        <p:grpSpPr>
          <a:xfrm>
            <a:off x="-442350" y="307775"/>
            <a:ext cx="3265825" cy="5144600"/>
            <a:chOff x="218875" y="-56400"/>
            <a:chExt cx="3265825" cy="5144600"/>
          </a:xfrm>
        </p:grpSpPr>
        <p:sp>
          <p:nvSpPr>
            <p:cNvPr id="773" name="Google Shape;773;p34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5" name="Google Shape;775;p34"/>
            <p:cNvCxnSpPr>
              <a:endCxn id="773" idx="4"/>
            </p:cNvCxnSpPr>
            <p:nvPr/>
          </p:nvCxnSpPr>
          <p:spPr>
            <a:xfrm rot="5400000" flipH="1">
              <a:off x="138325" y="703850"/>
              <a:ext cx="900000" cy="558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34"/>
            <p:cNvCxnSpPr>
              <a:stCxn id="773" idx="6"/>
              <a:endCxn id="774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34"/>
            <p:cNvCxnSpPr>
              <a:stCxn id="774" idx="6"/>
              <a:endCxn id="778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name="adj1" fmla="val -36919"/>
                <a:gd name="adj2" fmla="val 1103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79" name="Google Shape;779;p34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1" name="Google Shape;781;p34"/>
            <p:cNvCxnSpPr>
              <a:endCxn id="782" idx="2"/>
            </p:cNvCxnSpPr>
            <p:nvPr/>
          </p:nvCxnSpPr>
          <p:spPr>
            <a:xfrm rot="-5400000">
              <a:off x="-309425" y="3774500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3" name="Google Shape;783;p34"/>
            <p:cNvCxnSpPr>
              <a:stCxn id="774" idx="2"/>
              <a:endCxn id="782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4" name="Google Shape;784;p34"/>
            <p:cNvCxnSpPr>
              <a:stCxn id="779" idx="6"/>
              <a:endCxn id="785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name="adj1" fmla="val 34890"/>
                <a:gd name="adj2" fmla="val 1489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6" name="Google Shape;786;p34"/>
            <p:cNvCxnSpPr>
              <a:stCxn id="785" idx="4"/>
              <a:endCxn id="774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7" name="Google Shape;787;p34"/>
            <p:cNvCxnSpPr>
              <a:stCxn id="780" idx="2"/>
              <a:endCxn id="774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name="adj1" fmla="val -107993"/>
                <a:gd name="adj2" fmla="val 5355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8" name="Google Shape;788;p34"/>
            <p:cNvCxnSpPr>
              <a:stCxn id="779" idx="5"/>
            </p:cNvCxnSpPr>
            <p:nvPr/>
          </p:nvCxnSpPr>
          <p:spPr>
            <a:xfrm rot="-5400000" flipH="1">
              <a:off x="1745716" y="728541"/>
              <a:ext cx="1710600" cy="338400"/>
            </a:xfrm>
            <a:prstGeom prst="curvedConnector3">
              <a:avLst>
                <a:gd name="adj1" fmla="val 504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9" name="Google Shape;789;p34"/>
            <p:cNvCxnSpPr>
              <a:stCxn id="774" idx="4"/>
              <a:endCxn id="790" idx="0"/>
            </p:cNvCxnSpPr>
            <p:nvPr/>
          </p:nvCxnSpPr>
          <p:spPr>
            <a:xfrm rot="-5400000" flipH="1">
              <a:off x="1686450" y="2873438"/>
              <a:ext cx="861000" cy="230100"/>
            </a:xfrm>
            <a:prstGeom prst="curvedConnector3">
              <a:avLst>
                <a:gd name="adj1" fmla="val 556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91" name="Google Shape;791;p34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792" name="Google Shape;792;p3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34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794" name="Google Shape;794;p3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795;p34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796" name="Google Shape;796;p34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34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798" name="Google Shape;798;p34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" name="Google Shape;799;p34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0" name="Google Shape;800;p34"/>
            <p:cNvCxnSpPr>
              <a:stCxn id="799" idx="0"/>
              <a:endCxn id="778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801" name="Google Shape;801;p34"/>
          <p:cNvSpPr/>
          <p:nvPr/>
        </p:nvSpPr>
        <p:spPr>
          <a:xfrm>
            <a:off x="2506975" y="362070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4"/>
          <p:cNvSpPr/>
          <p:nvPr/>
        </p:nvSpPr>
        <p:spPr>
          <a:xfrm>
            <a:off x="7276400" y="40639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91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9E3D9-049B-BB1A-32DC-11523A0E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/>
              <a:t>BABELE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6AFD7190-D0E3-9532-CA7D-62DB521263F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50072" y="1348582"/>
            <a:ext cx="2511606" cy="558900"/>
          </a:xfrm>
        </p:spPr>
        <p:txBody>
          <a:bodyPr/>
          <a:lstStyle/>
          <a:p>
            <a:pPr algn="ctr"/>
            <a:r>
              <a:rPr lang="it-IT"/>
              <a:t>SOLO LABBRA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9B022134-6F93-EA18-5BAC-C4A30F4C737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93123" y="1348582"/>
            <a:ext cx="2746413" cy="558900"/>
          </a:xfrm>
        </p:spPr>
        <p:txBody>
          <a:bodyPr/>
          <a:lstStyle/>
          <a:p>
            <a:pPr algn="ctr"/>
            <a:r>
              <a:rPr lang="it-IT"/>
              <a:t>FULL VIDEO</a:t>
            </a:r>
          </a:p>
        </p:txBody>
      </p:sp>
      <p:pic>
        <p:nvPicPr>
          <p:cNvPr id="10" name="Immagine 9" descr="Immagine che contiene Dente, labbro, organo, primo piano&#10;&#10;Descrizione generata automaticamente">
            <a:extLst>
              <a:ext uri="{FF2B5EF4-FFF2-40B4-BE49-F238E27FC236}">
                <a16:creationId xmlns:a16="http://schemas.microsoft.com/office/drawing/2014/main" id="{3181E054-CBDF-9AA3-3250-91DC2EAC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71" y="1996244"/>
            <a:ext cx="2511605" cy="1674403"/>
          </a:xfrm>
          <a:prstGeom prst="rect">
            <a:avLst/>
          </a:prstGeom>
        </p:spPr>
      </p:pic>
      <p:pic>
        <p:nvPicPr>
          <p:cNvPr id="12" name="Immagine 11" descr="Immagine che contiene Barba umana, libro, Viso umano, interno&#10;&#10;Descrizione generata automaticamente">
            <a:extLst>
              <a:ext uri="{FF2B5EF4-FFF2-40B4-BE49-F238E27FC236}">
                <a16:creationId xmlns:a16="http://schemas.microsoft.com/office/drawing/2014/main" id="{834263EF-7626-2FF8-44F9-E1BA6588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123" y="1996244"/>
            <a:ext cx="2746413" cy="1674403"/>
          </a:xfrm>
          <a:prstGeom prst="rect">
            <a:avLst/>
          </a:prstGeom>
        </p:spPr>
      </p:pic>
      <p:sp>
        <p:nvSpPr>
          <p:cNvPr id="14" name="Sottotitolo 5">
            <a:extLst>
              <a:ext uri="{FF2B5EF4-FFF2-40B4-BE49-F238E27FC236}">
                <a16:creationId xmlns:a16="http://schemas.microsoft.com/office/drawing/2014/main" id="{2299506B-26A9-5C21-03C8-60578D225B23}"/>
              </a:ext>
            </a:extLst>
          </p:cNvPr>
          <p:cNvSpPr txBox="1">
            <a:spLocks/>
          </p:cNvSpPr>
          <p:nvPr/>
        </p:nvSpPr>
        <p:spPr>
          <a:xfrm>
            <a:off x="978722" y="3899088"/>
            <a:ext cx="3913318" cy="3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400" b="1">
                <a:latin typeface="PT Sans" panose="020B0503020203020204" pitchFamily="34" charset="0"/>
              </a:rPr>
              <a:t>120 video di 10 secondi per ogni lingua</a:t>
            </a:r>
          </a:p>
        </p:txBody>
      </p:sp>
      <p:sp>
        <p:nvSpPr>
          <p:cNvPr id="16" name="Sottotitolo 5">
            <a:extLst>
              <a:ext uri="{FF2B5EF4-FFF2-40B4-BE49-F238E27FC236}">
                <a16:creationId xmlns:a16="http://schemas.microsoft.com/office/drawing/2014/main" id="{4088241C-DD9C-6E59-0A91-7D40F4728C19}"/>
              </a:ext>
            </a:extLst>
          </p:cNvPr>
          <p:cNvSpPr txBox="1">
            <a:spLocks/>
          </p:cNvSpPr>
          <p:nvPr/>
        </p:nvSpPr>
        <p:spPr>
          <a:xfrm>
            <a:off x="978722" y="4159998"/>
            <a:ext cx="6880859" cy="3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it-IT" sz="1200" b="1" i="0" u="none" strike="noStrike" baseline="0">
                <a:latin typeface="PT Sans" panose="020B0503020203020204" pitchFamily="34" charset="0"/>
              </a:rPr>
              <a:t>Lingue presenti: Italiano, Inglese, Tedesco, Spagnolo, Olandese, Russo, Giapponese, Francese.</a:t>
            </a:r>
            <a:endParaRPr lang="it-IT" sz="1050" b="1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17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9E3D9-049B-BB1A-32DC-11523A0E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/>
              <a:t>CH-SIMS &amp; CMU-MOSEI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9B022134-6F93-EA18-5BAC-C4A30F4C737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72401" y="1280072"/>
            <a:ext cx="6867136" cy="572700"/>
          </a:xfrm>
        </p:spPr>
        <p:txBody>
          <a:bodyPr/>
          <a:lstStyle/>
          <a:p>
            <a:pPr algn="ctr"/>
            <a:r>
              <a:rPr lang="it-IT"/>
              <a:t>FULL VIDEO</a:t>
            </a:r>
          </a:p>
        </p:txBody>
      </p:sp>
      <p:pic>
        <p:nvPicPr>
          <p:cNvPr id="8" name="00012">
            <a:hlinkClick r:id="" action="ppaction://media"/>
            <a:extLst>
              <a:ext uri="{FF2B5EF4-FFF2-40B4-BE49-F238E27FC236}">
                <a16:creationId xmlns:a16="http://schemas.microsoft.com/office/drawing/2014/main" id="{4FF5563D-49D6-07EF-25E9-00C7963A5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" out="50"/>
                </p14:media>
              </p:ext>
            </p:extLst>
          </p:nvPr>
        </p:nvPicPr>
        <p:blipFill rotWithShape="1">
          <a:blip r:embed="rId4"/>
          <a:srcRect l="21470" t="947"/>
          <a:stretch/>
        </p:blipFill>
        <p:spPr>
          <a:xfrm>
            <a:off x="1404463" y="2001090"/>
            <a:ext cx="2624844" cy="186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ottotitolo 6">
            <a:extLst>
              <a:ext uri="{FF2B5EF4-FFF2-40B4-BE49-F238E27FC236}">
                <a16:creationId xmlns:a16="http://schemas.microsoft.com/office/drawing/2014/main" id="{3F86A286-7F1F-B1F3-97D1-599A6C22B220}"/>
              </a:ext>
            </a:extLst>
          </p:cNvPr>
          <p:cNvSpPr txBox="1">
            <a:spLocks/>
          </p:cNvSpPr>
          <p:nvPr/>
        </p:nvSpPr>
        <p:spPr>
          <a:xfrm>
            <a:off x="1404461" y="4011746"/>
            <a:ext cx="26248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1600">
                <a:solidFill>
                  <a:schemeClr val="tx1">
                    <a:lumMod val="60000"/>
                    <a:lumOff val="40000"/>
                  </a:schemeClr>
                </a:solidFill>
              </a:rPr>
              <a:t>CINESE</a:t>
            </a:r>
            <a:endParaRPr lang="it-IT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Sottotitolo 6">
            <a:extLst>
              <a:ext uri="{FF2B5EF4-FFF2-40B4-BE49-F238E27FC236}">
                <a16:creationId xmlns:a16="http://schemas.microsoft.com/office/drawing/2014/main" id="{4626F696-1911-E9F6-553E-56596BCA3B15}"/>
              </a:ext>
            </a:extLst>
          </p:cNvPr>
          <p:cNvSpPr txBox="1">
            <a:spLocks/>
          </p:cNvSpPr>
          <p:nvPr/>
        </p:nvSpPr>
        <p:spPr>
          <a:xfrm>
            <a:off x="5032948" y="3973375"/>
            <a:ext cx="23088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1600">
                <a:solidFill>
                  <a:schemeClr val="tx1">
                    <a:lumMod val="60000"/>
                    <a:lumOff val="40000"/>
                  </a:schemeClr>
                </a:solidFill>
              </a:rPr>
              <a:t>INGLESE</a:t>
            </a:r>
            <a:endParaRPr lang="it-IT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magine 5" descr="Immagine che contiene interno, Viso umano, muro, persona&#10;&#10;Descrizione generata automaticamente">
            <a:extLst>
              <a:ext uri="{FF2B5EF4-FFF2-40B4-BE49-F238E27FC236}">
                <a16:creationId xmlns:a16="http://schemas.microsoft.com/office/drawing/2014/main" id="{040F9D2D-E326-D9D0-FC39-CCBF738D16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2" r="15303"/>
          <a:stretch/>
        </p:blipFill>
        <p:spPr>
          <a:xfrm>
            <a:off x="5227319" y="1962719"/>
            <a:ext cx="2202181" cy="186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82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-88246" y="178420"/>
            <a:ext cx="9232246" cy="966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LA TUTOR</a:t>
            </a:r>
            <a:endParaRPr sz="4400"/>
          </a:p>
        </p:txBody>
      </p:sp>
      <p:sp>
        <p:nvSpPr>
          <p:cNvPr id="736" name="Google Shape;736;p33"/>
          <p:cNvSpPr/>
          <p:nvPr/>
        </p:nvSpPr>
        <p:spPr>
          <a:xfrm>
            <a:off x="4765863" y="15063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AF942D5-8B45-0AFB-432C-ED4569DB29D8}"/>
              </a:ext>
            </a:extLst>
          </p:cNvPr>
          <p:cNvGrpSpPr/>
          <p:nvPr/>
        </p:nvGrpSpPr>
        <p:grpSpPr>
          <a:xfrm>
            <a:off x="3141955" y="1023861"/>
            <a:ext cx="2860090" cy="2860090"/>
            <a:chOff x="5268750" y="966000"/>
            <a:chExt cx="3211500" cy="3211500"/>
          </a:xfrm>
        </p:grpSpPr>
        <p:sp>
          <p:nvSpPr>
            <p:cNvPr id="6" name="Google Shape;731;p33">
              <a:extLst>
                <a:ext uri="{FF2B5EF4-FFF2-40B4-BE49-F238E27FC236}">
                  <a16:creationId xmlns:a16="http://schemas.microsoft.com/office/drawing/2014/main" id="{E9AEF8FA-0598-61B0-D1D0-A5D43E80023B}"/>
                </a:ext>
              </a:extLst>
            </p:cNvPr>
            <p:cNvSpPr>
              <a:spLocks/>
            </p:cNvSpPr>
            <p:nvPr/>
          </p:nvSpPr>
          <p:spPr>
            <a:xfrm>
              <a:off x="5268750" y="966000"/>
              <a:ext cx="3211500" cy="3211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" name="Google Shape;732;p33">
              <a:extLst>
                <a:ext uri="{FF2B5EF4-FFF2-40B4-BE49-F238E27FC236}">
                  <a16:creationId xmlns:a16="http://schemas.microsoft.com/office/drawing/2014/main" id="{D88EE2FD-B0FE-8D1E-CDAC-46E9B8E65DA1}"/>
                </a:ext>
              </a:extLst>
            </p:cNvPr>
            <p:cNvPicPr preferRelativeResize="0">
              <a:picLocks noGrp="1"/>
            </p:cNvPicPr>
            <p:nvPr>
              <p:ph type="pic" idx="2"/>
            </p:nvPr>
          </p:nvPicPr>
          <p:blipFill>
            <a:blip r:embed="rId3"/>
            <a:srcRect/>
            <a:stretch/>
          </p:blipFill>
          <p:spPr>
            <a:xfrm>
              <a:off x="5506050" y="1203300"/>
              <a:ext cx="2736900" cy="2736900"/>
            </a:xfrm>
            <a:prstGeom prst="ellipse">
              <a:avLst/>
            </a:prstGeom>
          </p:spPr>
        </p:pic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C779CA-F828-1488-2025-05276C26D84A}"/>
              </a:ext>
            </a:extLst>
          </p:cNvPr>
          <p:cNvSpPr txBox="1"/>
          <p:nvPr/>
        </p:nvSpPr>
        <p:spPr>
          <a:xfrm>
            <a:off x="3271264" y="3978963"/>
            <a:ext cx="2714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>
                <a:solidFill>
                  <a:schemeClr val="accent2"/>
                </a:solidFill>
                <a:latin typeface="PT Sans" panose="020B0503020203020204" pitchFamily="34" charset="0"/>
              </a:rPr>
              <a:t>Dott.ssa Lucia Cascone</a:t>
            </a:r>
            <a:endParaRPr lang="it-IT" sz="2000" b="1">
              <a:solidFill>
                <a:schemeClr val="accent2"/>
              </a:solidFill>
              <a:latin typeface="PT Sans" panose="020B0503020203020204" pitchFamily="34" charset="0"/>
            </a:endParaRPr>
          </a:p>
        </p:txBody>
      </p:sp>
      <p:pic>
        <p:nvPicPr>
          <p:cNvPr id="16" name="Immagine 15" descr="Immagine che contiene arte, schizzo, Simmetria, design&#10;&#10;Descrizione generata automaticamente">
            <a:extLst>
              <a:ext uri="{FF2B5EF4-FFF2-40B4-BE49-F238E27FC236}">
                <a16:creationId xmlns:a16="http://schemas.microsoft.com/office/drawing/2014/main" id="{3F472CF1-6ED4-C4A4-5D4A-AC4DA4370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012"/>
          <a:stretch/>
        </p:blipFill>
        <p:spPr>
          <a:xfrm flipH="1">
            <a:off x="4527876" y="1752600"/>
            <a:ext cx="562284" cy="853440"/>
          </a:xfrm>
          <a:prstGeom prst="rect">
            <a:avLst/>
          </a:prstGeom>
          <a:noFill/>
        </p:spPr>
      </p:pic>
      <p:grpSp>
        <p:nvGrpSpPr>
          <p:cNvPr id="773" name="Google Shape;772;p34">
            <a:extLst>
              <a:ext uri="{FF2B5EF4-FFF2-40B4-BE49-F238E27FC236}">
                <a16:creationId xmlns:a16="http://schemas.microsoft.com/office/drawing/2014/main" id="{952C889E-F8FB-A4F9-DF66-CDD1A0D82373}"/>
              </a:ext>
            </a:extLst>
          </p:cNvPr>
          <p:cNvGrpSpPr/>
          <p:nvPr/>
        </p:nvGrpSpPr>
        <p:grpSpPr>
          <a:xfrm rot="20900977">
            <a:off x="-776417" y="1023861"/>
            <a:ext cx="3265825" cy="5144600"/>
            <a:chOff x="218875" y="-56400"/>
            <a:chExt cx="3265825" cy="5144600"/>
          </a:xfrm>
        </p:grpSpPr>
        <p:sp>
          <p:nvSpPr>
            <p:cNvPr id="774" name="Google Shape;773;p34">
              <a:extLst>
                <a:ext uri="{FF2B5EF4-FFF2-40B4-BE49-F238E27FC236}">
                  <a16:creationId xmlns:a16="http://schemas.microsoft.com/office/drawing/2014/main" id="{C327F628-17DA-1564-866F-43ABB929E458}"/>
                </a:ext>
              </a:extLst>
            </p:cNvPr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4;p34">
              <a:extLst>
                <a:ext uri="{FF2B5EF4-FFF2-40B4-BE49-F238E27FC236}">
                  <a16:creationId xmlns:a16="http://schemas.microsoft.com/office/drawing/2014/main" id="{CB950E7E-B6F4-F620-588B-1D0E53CBB9AE}"/>
                </a:ext>
              </a:extLst>
            </p:cNvPr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6" name="Google Shape;775;p34">
              <a:extLst>
                <a:ext uri="{FF2B5EF4-FFF2-40B4-BE49-F238E27FC236}">
                  <a16:creationId xmlns:a16="http://schemas.microsoft.com/office/drawing/2014/main" id="{3CEE7CB9-9BF6-A4CA-E2C9-8484228CEFC8}"/>
                </a:ext>
              </a:extLst>
            </p:cNvPr>
            <p:cNvCxnSpPr>
              <a:cxnSpLocks/>
              <a:endCxn id="774" idx="4"/>
            </p:cNvCxnSpPr>
            <p:nvPr/>
          </p:nvCxnSpPr>
          <p:spPr>
            <a:xfrm rot="5400000" flipH="1">
              <a:off x="138325" y="703850"/>
              <a:ext cx="900000" cy="558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6;p34">
              <a:extLst>
                <a:ext uri="{FF2B5EF4-FFF2-40B4-BE49-F238E27FC236}">
                  <a16:creationId xmlns:a16="http://schemas.microsoft.com/office/drawing/2014/main" id="{B75AE414-8F33-17F4-0A7F-16C1B55277FE}"/>
                </a:ext>
              </a:extLst>
            </p:cNvPr>
            <p:cNvCxnSpPr>
              <a:cxnSpLocks/>
              <a:stCxn id="774" idx="6"/>
              <a:endCxn id="775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7;p34">
              <a:extLst>
                <a:ext uri="{FF2B5EF4-FFF2-40B4-BE49-F238E27FC236}">
                  <a16:creationId xmlns:a16="http://schemas.microsoft.com/office/drawing/2014/main" id="{C0003317-946D-4632-1A50-BC50BB459D7A}"/>
                </a:ext>
              </a:extLst>
            </p:cNvPr>
            <p:cNvCxnSpPr>
              <a:cxnSpLocks/>
              <a:stCxn id="775" idx="6"/>
              <a:endCxn id="801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name="adj1" fmla="val -36919"/>
                <a:gd name="adj2" fmla="val 1103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79" name="Google Shape;779;p34">
              <a:extLst>
                <a:ext uri="{FF2B5EF4-FFF2-40B4-BE49-F238E27FC236}">
                  <a16:creationId xmlns:a16="http://schemas.microsoft.com/office/drawing/2014/main" id="{7F03D533-29FF-2A48-B7FE-A1495B26F2D6}"/>
                </a:ext>
              </a:extLst>
            </p:cNvPr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>
              <a:extLst>
                <a:ext uri="{FF2B5EF4-FFF2-40B4-BE49-F238E27FC236}">
                  <a16:creationId xmlns:a16="http://schemas.microsoft.com/office/drawing/2014/main" id="{EA177458-8DBD-5118-630F-DDDFBC60F9DB}"/>
                </a:ext>
              </a:extLst>
            </p:cNvPr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1" name="Google Shape;781;p34">
              <a:extLst>
                <a:ext uri="{FF2B5EF4-FFF2-40B4-BE49-F238E27FC236}">
                  <a16:creationId xmlns:a16="http://schemas.microsoft.com/office/drawing/2014/main" id="{6397C1E3-5C24-556F-D70C-D9AB113923FD}"/>
                </a:ext>
              </a:extLst>
            </p:cNvPr>
            <p:cNvCxnSpPr>
              <a:cxnSpLocks/>
              <a:endCxn id="799" idx="2"/>
            </p:cNvCxnSpPr>
            <p:nvPr/>
          </p:nvCxnSpPr>
          <p:spPr>
            <a:xfrm rot="-5400000">
              <a:off x="-309425" y="3774500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2" name="Google Shape;783;p34">
              <a:extLst>
                <a:ext uri="{FF2B5EF4-FFF2-40B4-BE49-F238E27FC236}">
                  <a16:creationId xmlns:a16="http://schemas.microsoft.com/office/drawing/2014/main" id="{0DF0D4E5-ADA8-1CA2-512C-ABD3F5F8F738}"/>
                </a:ext>
              </a:extLst>
            </p:cNvPr>
            <p:cNvCxnSpPr>
              <a:cxnSpLocks/>
              <a:stCxn id="775" idx="2"/>
              <a:endCxn id="799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3" name="Google Shape;784;p34">
              <a:extLst>
                <a:ext uri="{FF2B5EF4-FFF2-40B4-BE49-F238E27FC236}">
                  <a16:creationId xmlns:a16="http://schemas.microsoft.com/office/drawing/2014/main" id="{E5D9E186-BCD5-8606-5D7B-D77A369D4357}"/>
                </a:ext>
              </a:extLst>
            </p:cNvPr>
            <p:cNvCxnSpPr>
              <a:cxnSpLocks/>
              <a:stCxn id="779" idx="6"/>
              <a:endCxn id="797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name="adj1" fmla="val 34890"/>
                <a:gd name="adj2" fmla="val 1489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4" name="Google Shape;786;p34">
              <a:extLst>
                <a:ext uri="{FF2B5EF4-FFF2-40B4-BE49-F238E27FC236}">
                  <a16:creationId xmlns:a16="http://schemas.microsoft.com/office/drawing/2014/main" id="{D51C032E-27A5-50F4-9898-4357EF62789D}"/>
                </a:ext>
              </a:extLst>
            </p:cNvPr>
            <p:cNvCxnSpPr>
              <a:cxnSpLocks/>
              <a:stCxn id="797" idx="4"/>
              <a:endCxn id="775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5" name="Google Shape;787;p34">
              <a:extLst>
                <a:ext uri="{FF2B5EF4-FFF2-40B4-BE49-F238E27FC236}">
                  <a16:creationId xmlns:a16="http://schemas.microsoft.com/office/drawing/2014/main" id="{6E6543AE-5FA5-DF5B-D93D-8077A5E1CEBA}"/>
                </a:ext>
              </a:extLst>
            </p:cNvPr>
            <p:cNvCxnSpPr>
              <a:cxnSpLocks/>
              <a:stCxn id="780" idx="2"/>
              <a:endCxn id="775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name="adj1" fmla="val -107993"/>
                <a:gd name="adj2" fmla="val 5355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6" name="Google Shape;788;p34">
              <a:extLst>
                <a:ext uri="{FF2B5EF4-FFF2-40B4-BE49-F238E27FC236}">
                  <a16:creationId xmlns:a16="http://schemas.microsoft.com/office/drawing/2014/main" id="{8817047E-9E5D-2C6F-E355-FA3B9533A459}"/>
                </a:ext>
              </a:extLst>
            </p:cNvPr>
            <p:cNvCxnSpPr>
              <a:cxnSpLocks/>
              <a:stCxn id="779" idx="5"/>
            </p:cNvCxnSpPr>
            <p:nvPr/>
          </p:nvCxnSpPr>
          <p:spPr>
            <a:xfrm rot="-5400000" flipH="1">
              <a:off x="1745716" y="728541"/>
              <a:ext cx="1710600" cy="338400"/>
            </a:xfrm>
            <a:prstGeom prst="curvedConnector3">
              <a:avLst>
                <a:gd name="adj1" fmla="val 504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7" name="Google Shape;789;p34">
              <a:extLst>
                <a:ext uri="{FF2B5EF4-FFF2-40B4-BE49-F238E27FC236}">
                  <a16:creationId xmlns:a16="http://schemas.microsoft.com/office/drawing/2014/main" id="{FF93EC85-4F20-07E4-F717-4F123C127C76}"/>
                </a:ext>
              </a:extLst>
            </p:cNvPr>
            <p:cNvCxnSpPr>
              <a:cxnSpLocks/>
              <a:stCxn id="775" idx="4"/>
              <a:endCxn id="795" idx="0"/>
            </p:cNvCxnSpPr>
            <p:nvPr/>
          </p:nvCxnSpPr>
          <p:spPr>
            <a:xfrm rot="-5400000" flipH="1">
              <a:off x="1686450" y="2873438"/>
              <a:ext cx="861000" cy="230100"/>
            </a:xfrm>
            <a:prstGeom prst="curvedConnector3">
              <a:avLst>
                <a:gd name="adj1" fmla="val 556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88" name="Google Shape;791;p34">
              <a:extLst>
                <a:ext uri="{FF2B5EF4-FFF2-40B4-BE49-F238E27FC236}">
                  <a16:creationId xmlns:a16="http://schemas.microsoft.com/office/drawing/2014/main" id="{F55AA0CB-1E79-FCF4-B557-706BF5794990}"/>
                </a:ext>
              </a:extLst>
            </p:cNvPr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800" name="Google Shape;792;p34">
                <a:extLst>
                  <a:ext uri="{FF2B5EF4-FFF2-40B4-BE49-F238E27FC236}">
                    <a16:creationId xmlns:a16="http://schemas.microsoft.com/office/drawing/2014/main" id="{AFC0A0B8-3B7A-A9E8-16C9-F774376787E3}"/>
                  </a:ext>
                </a:extLst>
              </p:cNvPr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778;p34">
                <a:extLst>
                  <a:ext uri="{FF2B5EF4-FFF2-40B4-BE49-F238E27FC236}">
                    <a16:creationId xmlns:a16="http://schemas.microsoft.com/office/drawing/2014/main" id="{A68260F5-97AE-D17C-60AA-F5D217D4D93F}"/>
                  </a:ext>
                </a:extLst>
              </p:cNvPr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93;p34">
              <a:extLst>
                <a:ext uri="{FF2B5EF4-FFF2-40B4-BE49-F238E27FC236}">
                  <a16:creationId xmlns:a16="http://schemas.microsoft.com/office/drawing/2014/main" id="{02FCE222-CF0D-BCB9-55B2-9770E37EB015}"/>
                </a:ext>
              </a:extLst>
            </p:cNvPr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798" name="Google Shape;794;p34">
                <a:extLst>
                  <a:ext uri="{FF2B5EF4-FFF2-40B4-BE49-F238E27FC236}">
                    <a16:creationId xmlns:a16="http://schemas.microsoft.com/office/drawing/2014/main" id="{20BEF5CE-B724-0F1F-A999-46B332FCD572}"/>
                  </a:ext>
                </a:extLst>
              </p:cNvPr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82;p34">
                <a:extLst>
                  <a:ext uri="{FF2B5EF4-FFF2-40B4-BE49-F238E27FC236}">
                    <a16:creationId xmlns:a16="http://schemas.microsoft.com/office/drawing/2014/main" id="{8976F566-0BA5-40EE-385B-A403D412EDF0}"/>
                  </a:ext>
                </a:extLst>
              </p:cNvPr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5;p34">
              <a:extLst>
                <a:ext uri="{FF2B5EF4-FFF2-40B4-BE49-F238E27FC236}">
                  <a16:creationId xmlns:a16="http://schemas.microsoft.com/office/drawing/2014/main" id="{A24FFFB3-5CE1-8FAA-951A-8EA4083DC394}"/>
                </a:ext>
              </a:extLst>
            </p:cNvPr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796" name="Google Shape;796;p34">
                <a:extLst>
                  <a:ext uri="{FF2B5EF4-FFF2-40B4-BE49-F238E27FC236}">
                    <a16:creationId xmlns:a16="http://schemas.microsoft.com/office/drawing/2014/main" id="{914712EC-F0ED-F161-2275-909D7DC6720A}"/>
                  </a:ext>
                </a:extLst>
              </p:cNvPr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85;p34">
                <a:extLst>
                  <a:ext uri="{FF2B5EF4-FFF2-40B4-BE49-F238E27FC236}">
                    <a16:creationId xmlns:a16="http://schemas.microsoft.com/office/drawing/2014/main" id="{21561795-811E-089D-25F4-29A7D07DA6F6}"/>
                  </a:ext>
                </a:extLst>
              </p:cNvPr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797;p34">
              <a:extLst>
                <a:ext uri="{FF2B5EF4-FFF2-40B4-BE49-F238E27FC236}">
                  <a16:creationId xmlns:a16="http://schemas.microsoft.com/office/drawing/2014/main" id="{91128F93-DB0A-AEA8-198F-D3E2D0A2E634}"/>
                </a:ext>
              </a:extLst>
            </p:cNvPr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794" name="Google Shape;798;p34">
                <a:extLst>
                  <a:ext uri="{FF2B5EF4-FFF2-40B4-BE49-F238E27FC236}">
                    <a16:creationId xmlns:a16="http://schemas.microsoft.com/office/drawing/2014/main" id="{28CE7D50-A763-8792-7A52-110E099FEFCB}"/>
                  </a:ext>
                </a:extLst>
              </p:cNvPr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0;p34">
                <a:extLst>
                  <a:ext uri="{FF2B5EF4-FFF2-40B4-BE49-F238E27FC236}">
                    <a16:creationId xmlns:a16="http://schemas.microsoft.com/office/drawing/2014/main" id="{BB83CA8D-6299-19A5-357C-20B923278CC1}"/>
                  </a:ext>
                </a:extLst>
              </p:cNvPr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2" name="Google Shape;799;p34">
              <a:extLst>
                <a:ext uri="{FF2B5EF4-FFF2-40B4-BE49-F238E27FC236}">
                  <a16:creationId xmlns:a16="http://schemas.microsoft.com/office/drawing/2014/main" id="{A3BFA011-8E29-F225-94A6-C883F087AA99}"/>
                </a:ext>
              </a:extLst>
            </p:cNvPr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93" name="Google Shape;800;p34">
              <a:extLst>
                <a:ext uri="{FF2B5EF4-FFF2-40B4-BE49-F238E27FC236}">
                  <a16:creationId xmlns:a16="http://schemas.microsoft.com/office/drawing/2014/main" id="{BDDC74ED-56F5-40A7-18A2-D68845EDAF8C}"/>
                </a:ext>
              </a:extLst>
            </p:cNvPr>
            <p:cNvCxnSpPr>
              <a:cxnSpLocks/>
              <a:stCxn id="792" idx="0"/>
              <a:endCxn id="801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2" name="Google Shape;772;p34">
            <a:extLst>
              <a:ext uri="{FF2B5EF4-FFF2-40B4-BE49-F238E27FC236}">
                <a16:creationId xmlns:a16="http://schemas.microsoft.com/office/drawing/2014/main" id="{F4084A96-35EB-1F9C-29DE-2CC846DC4B22}"/>
              </a:ext>
            </a:extLst>
          </p:cNvPr>
          <p:cNvGrpSpPr/>
          <p:nvPr/>
        </p:nvGrpSpPr>
        <p:grpSpPr>
          <a:xfrm rot="21135596">
            <a:off x="6944019" y="786056"/>
            <a:ext cx="3265825" cy="5144600"/>
            <a:chOff x="218875" y="-56400"/>
            <a:chExt cx="3265825" cy="5144600"/>
          </a:xfrm>
        </p:grpSpPr>
        <p:sp>
          <p:nvSpPr>
            <p:cNvPr id="803" name="Google Shape;773;p34">
              <a:extLst>
                <a:ext uri="{FF2B5EF4-FFF2-40B4-BE49-F238E27FC236}">
                  <a16:creationId xmlns:a16="http://schemas.microsoft.com/office/drawing/2014/main" id="{1C2552CF-8675-AE14-503F-D4FF173F7283}"/>
                </a:ext>
              </a:extLst>
            </p:cNvPr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774;p34">
              <a:extLst>
                <a:ext uri="{FF2B5EF4-FFF2-40B4-BE49-F238E27FC236}">
                  <a16:creationId xmlns:a16="http://schemas.microsoft.com/office/drawing/2014/main" id="{1502E8F1-7DFF-9D47-4FDA-453510900A4A}"/>
                </a:ext>
              </a:extLst>
            </p:cNvPr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5" name="Google Shape;775;p34">
              <a:extLst>
                <a:ext uri="{FF2B5EF4-FFF2-40B4-BE49-F238E27FC236}">
                  <a16:creationId xmlns:a16="http://schemas.microsoft.com/office/drawing/2014/main" id="{9E07BCF5-B257-CC66-1178-59735B0D5BA8}"/>
                </a:ext>
              </a:extLst>
            </p:cNvPr>
            <p:cNvCxnSpPr>
              <a:cxnSpLocks/>
              <a:endCxn id="803" idx="4"/>
            </p:cNvCxnSpPr>
            <p:nvPr/>
          </p:nvCxnSpPr>
          <p:spPr>
            <a:xfrm rot="5400000" flipH="1">
              <a:off x="138325" y="703850"/>
              <a:ext cx="900000" cy="558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776;p34">
              <a:extLst>
                <a:ext uri="{FF2B5EF4-FFF2-40B4-BE49-F238E27FC236}">
                  <a16:creationId xmlns:a16="http://schemas.microsoft.com/office/drawing/2014/main" id="{376E46E0-4682-6C71-6F11-564BE4B9CD62}"/>
                </a:ext>
              </a:extLst>
            </p:cNvPr>
            <p:cNvCxnSpPr>
              <a:cxnSpLocks/>
              <a:stCxn id="803" idx="6"/>
              <a:endCxn id="804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777;p34">
              <a:extLst>
                <a:ext uri="{FF2B5EF4-FFF2-40B4-BE49-F238E27FC236}">
                  <a16:creationId xmlns:a16="http://schemas.microsoft.com/office/drawing/2014/main" id="{B0E053C3-0464-F092-2A3D-4538453559DD}"/>
                </a:ext>
              </a:extLst>
            </p:cNvPr>
            <p:cNvCxnSpPr>
              <a:cxnSpLocks/>
              <a:stCxn id="804" idx="6"/>
              <a:endCxn id="830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name="adj1" fmla="val -36919"/>
                <a:gd name="adj2" fmla="val 1103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808" name="Google Shape;779;p34">
              <a:extLst>
                <a:ext uri="{FF2B5EF4-FFF2-40B4-BE49-F238E27FC236}">
                  <a16:creationId xmlns:a16="http://schemas.microsoft.com/office/drawing/2014/main" id="{EDBEBA9D-7BF1-DECF-2B75-235913D2A604}"/>
                </a:ext>
              </a:extLst>
            </p:cNvPr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780;p34">
              <a:extLst>
                <a:ext uri="{FF2B5EF4-FFF2-40B4-BE49-F238E27FC236}">
                  <a16:creationId xmlns:a16="http://schemas.microsoft.com/office/drawing/2014/main" id="{6EAA7AA1-16AD-9F78-DD35-F4E6970B1360}"/>
                </a:ext>
              </a:extLst>
            </p:cNvPr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10" name="Google Shape;781;p34">
              <a:extLst>
                <a:ext uri="{FF2B5EF4-FFF2-40B4-BE49-F238E27FC236}">
                  <a16:creationId xmlns:a16="http://schemas.microsoft.com/office/drawing/2014/main" id="{8989C8F4-9904-7BB2-94B1-0652E331A65B}"/>
                </a:ext>
              </a:extLst>
            </p:cNvPr>
            <p:cNvCxnSpPr>
              <a:cxnSpLocks/>
              <a:endCxn id="828" idx="2"/>
            </p:cNvCxnSpPr>
            <p:nvPr/>
          </p:nvCxnSpPr>
          <p:spPr>
            <a:xfrm rot="-5400000">
              <a:off x="-309425" y="3774500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11" name="Google Shape;783;p34">
              <a:extLst>
                <a:ext uri="{FF2B5EF4-FFF2-40B4-BE49-F238E27FC236}">
                  <a16:creationId xmlns:a16="http://schemas.microsoft.com/office/drawing/2014/main" id="{1410FF45-2EA6-FF1F-639E-66B048EFB418}"/>
                </a:ext>
              </a:extLst>
            </p:cNvPr>
            <p:cNvCxnSpPr>
              <a:cxnSpLocks/>
              <a:stCxn id="804" idx="2"/>
              <a:endCxn id="828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12" name="Google Shape;784;p34">
              <a:extLst>
                <a:ext uri="{FF2B5EF4-FFF2-40B4-BE49-F238E27FC236}">
                  <a16:creationId xmlns:a16="http://schemas.microsoft.com/office/drawing/2014/main" id="{F50E810F-742B-EB58-B533-339483155AB4}"/>
                </a:ext>
              </a:extLst>
            </p:cNvPr>
            <p:cNvCxnSpPr>
              <a:cxnSpLocks/>
              <a:stCxn id="808" idx="6"/>
              <a:endCxn id="826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name="adj1" fmla="val 34890"/>
                <a:gd name="adj2" fmla="val 1489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13" name="Google Shape;786;p34">
              <a:extLst>
                <a:ext uri="{FF2B5EF4-FFF2-40B4-BE49-F238E27FC236}">
                  <a16:creationId xmlns:a16="http://schemas.microsoft.com/office/drawing/2014/main" id="{672467E9-4F9A-CB35-BD11-E136018D64CA}"/>
                </a:ext>
              </a:extLst>
            </p:cNvPr>
            <p:cNvCxnSpPr>
              <a:cxnSpLocks/>
              <a:stCxn id="826" idx="4"/>
              <a:endCxn id="804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14" name="Google Shape;787;p34">
              <a:extLst>
                <a:ext uri="{FF2B5EF4-FFF2-40B4-BE49-F238E27FC236}">
                  <a16:creationId xmlns:a16="http://schemas.microsoft.com/office/drawing/2014/main" id="{1D6F93F6-5A2C-E076-AEF8-A9545DABE5BF}"/>
                </a:ext>
              </a:extLst>
            </p:cNvPr>
            <p:cNvCxnSpPr>
              <a:cxnSpLocks/>
              <a:stCxn id="809" idx="2"/>
              <a:endCxn id="804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name="adj1" fmla="val -107993"/>
                <a:gd name="adj2" fmla="val 5355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15" name="Google Shape;788;p34">
              <a:extLst>
                <a:ext uri="{FF2B5EF4-FFF2-40B4-BE49-F238E27FC236}">
                  <a16:creationId xmlns:a16="http://schemas.microsoft.com/office/drawing/2014/main" id="{2E3B9961-F724-A111-040F-ED2505C8BD4F}"/>
                </a:ext>
              </a:extLst>
            </p:cNvPr>
            <p:cNvCxnSpPr>
              <a:cxnSpLocks/>
              <a:stCxn id="808" idx="5"/>
            </p:cNvCxnSpPr>
            <p:nvPr/>
          </p:nvCxnSpPr>
          <p:spPr>
            <a:xfrm rot="-5400000" flipH="1">
              <a:off x="1745716" y="728541"/>
              <a:ext cx="1710600" cy="338400"/>
            </a:xfrm>
            <a:prstGeom prst="curvedConnector3">
              <a:avLst>
                <a:gd name="adj1" fmla="val 504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16" name="Google Shape;789;p34">
              <a:extLst>
                <a:ext uri="{FF2B5EF4-FFF2-40B4-BE49-F238E27FC236}">
                  <a16:creationId xmlns:a16="http://schemas.microsoft.com/office/drawing/2014/main" id="{9C364180-C24D-18C5-6C46-A9357D9FEBCC}"/>
                </a:ext>
              </a:extLst>
            </p:cNvPr>
            <p:cNvCxnSpPr>
              <a:cxnSpLocks/>
              <a:stCxn id="804" idx="4"/>
              <a:endCxn id="824" idx="0"/>
            </p:cNvCxnSpPr>
            <p:nvPr/>
          </p:nvCxnSpPr>
          <p:spPr>
            <a:xfrm rot="-5400000" flipH="1">
              <a:off x="1686450" y="2873438"/>
              <a:ext cx="861000" cy="230100"/>
            </a:xfrm>
            <a:prstGeom prst="curvedConnector3">
              <a:avLst>
                <a:gd name="adj1" fmla="val 556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817" name="Google Shape;791;p34">
              <a:extLst>
                <a:ext uri="{FF2B5EF4-FFF2-40B4-BE49-F238E27FC236}">
                  <a16:creationId xmlns:a16="http://schemas.microsoft.com/office/drawing/2014/main" id="{5DFC6C0F-7FED-8A5A-1FD0-9652BAF0B422}"/>
                </a:ext>
              </a:extLst>
            </p:cNvPr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829" name="Google Shape;792;p34">
                <a:extLst>
                  <a:ext uri="{FF2B5EF4-FFF2-40B4-BE49-F238E27FC236}">
                    <a16:creationId xmlns:a16="http://schemas.microsoft.com/office/drawing/2014/main" id="{55BF345B-DDD4-D89C-FC2B-921C6E392091}"/>
                  </a:ext>
                </a:extLst>
              </p:cNvPr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778;p34">
                <a:extLst>
                  <a:ext uri="{FF2B5EF4-FFF2-40B4-BE49-F238E27FC236}">
                    <a16:creationId xmlns:a16="http://schemas.microsoft.com/office/drawing/2014/main" id="{20A30782-DEF3-DD06-B53D-110068925DAD}"/>
                  </a:ext>
                </a:extLst>
              </p:cNvPr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8" name="Google Shape;793;p34">
              <a:extLst>
                <a:ext uri="{FF2B5EF4-FFF2-40B4-BE49-F238E27FC236}">
                  <a16:creationId xmlns:a16="http://schemas.microsoft.com/office/drawing/2014/main" id="{D74D5166-4186-3B98-7C3B-2CAB7EED4BA1}"/>
                </a:ext>
              </a:extLst>
            </p:cNvPr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827" name="Google Shape;794;p34">
                <a:extLst>
                  <a:ext uri="{FF2B5EF4-FFF2-40B4-BE49-F238E27FC236}">
                    <a16:creationId xmlns:a16="http://schemas.microsoft.com/office/drawing/2014/main" id="{746281D5-BEA1-9E13-8982-06C7BE1DEB23}"/>
                  </a:ext>
                </a:extLst>
              </p:cNvPr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782;p34">
                <a:extLst>
                  <a:ext uri="{FF2B5EF4-FFF2-40B4-BE49-F238E27FC236}">
                    <a16:creationId xmlns:a16="http://schemas.microsoft.com/office/drawing/2014/main" id="{508453DD-49BC-876B-080A-D07A694CFB26}"/>
                  </a:ext>
                </a:extLst>
              </p:cNvPr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9" name="Google Shape;795;p34">
              <a:extLst>
                <a:ext uri="{FF2B5EF4-FFF2-40B4-BE49-F238E27FC236}">
                  <a16:creationId xmlns:a16="http://schemas.microsoft.com/office/drawing/2014/main" id="{384789C4-1F63-AD2A-A503-924FA03D463C}"/>
                </a:ext>
              </a:extLst>
            </p:cNvPr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825" name="Google Shape;796;p34">
                <a:extLst>
                  <a:ext uri="{FF2B5EF4-FFF2-40B4-BE49-F238E27FC236}">
                    <a16:creationId xmlns:a16="http://schemas.microsoft.com/office/drawing/2014/main" id="{16F06627-7930-12E9-C89A-F15F2E163E0A}"/>
                  </a:ext>
                </a:extLst>
              </p:cNvPr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785;p34">
                <a:extLst>
                  <a:ext uri="{FF2B5EF4-FFF2-40B4-BE49-F238E27FC236}">
                    <a16:creationId xmlns:a16="http://schemas.microsoft.com/office/drawing/2014/main" id="{BE30B010-9F12-476D-0BB8-068DDCF45A2B}"/>
                  </a:ext>
                </a:extLst>
              </p:cNvPr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0" name="Google Shape;797;p34">
              <a:extLst>
                <a:ext uri="{FF2B5EF4-FFF2-40B4-BE49-F238E27FC236}">
                  <a16:creationId xmlns:a16="http://schemas.microsoft.com/office/drawing/2014/main" id="{8EB61F73-C78C-B9C5-C45D-DFAE7F965FA6}"/>
                </a:ext>
              </a:extLst>
            </p:cNvPr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823" name="Google Shape;798;p34">
                <a:extLst>
                  <a:ext uri="{FF2B5EF4-FFF2-40B4-BE49-F238E27FC236}">
                    <a16:creationId xmlns:a16="http://schemas.microsoft.com/office/drawing/2014/main" id="{733BAEE3-748D-E482-E198-2C333BDDEF8D}"/>
                  </a:ext>
                </a:extLst>
              </p:cNvPr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790;p34">
                <a:extLst>
                  <a:ext uri="{FF2B5EF4-FFF2-40B4-BE49-F238E27FC236}">
                    <a16:creationId xmlns:a16="http://schemas.microsoft.com/office/drawing/2014/main" id="{DBF2B7F0-8619-E9DA-A129-2712D40980E8}"/>
                  </a:ext>
                </a:extLst>
              </p:cNvPr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1" name="Google Shape;799;p34">
              <a:extLst>
                <a:ext uri="{FF2B5EF4-FFF2-40B4-BE49-F238E27FC236}">
                  <a16:creationId xmlns:a16="http://schemas.microsoft.com/office/drawing/2014/main" id="{D2EC6FFD-BA8C-3D8B-A3E8-D78AF4DD3ECC}"/>
                </a:ext>
              </a:extLst>
            </p:cNvPr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22" name="Google Shape;800;p34">
              <a:extLst>
                <a:ext uri="{FF2B5EF4-FFF2-40B4-BE49-F238E27FC236}">
                  <a16:creationId xmlns:a16="http://schemas.microsoft.com/office/drawing/2014/main" id="{0A5ABC1F-F863-9C36-7CD4-4B72FCE8E74F}"/>
                </a:ext>
              </a:extLst>
            </p:cNvPr>
            <p:cNvCxnSpPr>
              <a:cxnSpLocks/>
              <a:stCxn id="821" idx="0"/>
              <a:endCxn id="830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760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9E3D9-049B-BB1A-32DC-11523A0E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/>
              <a:t>CH-SIMS &amp; CMU-MOSEI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9B022134-6F93-EA18-5BAC-C4A30F4C737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72401" y="1280072"/>
            <a:ext cx="6867136" cy="572700"/>
          </a:xfrm>
        </p:spPr>
        <p:txBody>
          <a:bodyPr/>
          <a:lstStyle/>
          <a:p>
            <a:pPr algn="ctr"/>
            <a:r>
              <a:rPr lang="it-IT"/>
              <a:t>SOLO LABBRA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3F86A286-7F1F-B1F3-97D1-599A6C22B220}"/>
              </a:ext>
            </a:extLst>
          </p:cNvPr>
          <p:cNvSpPr txBox="1">
            <a:spLocks/>
          </p:cNvSpPr>
          <p:nvPr/>
        </p:nvSpPr>
        <p:spPr>
          <a:xfrm>
            <a:off x="1404461" y="4011746"/>
            <a:ext cx="26248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1600">
                <a:solidFill>
                  <a:schemeClr val="tx1">
                    <a:lumMod val="60000"/>
                    <a:lumOff val="40000"/>
                  </a:schemeClr>
                </a:solidFill>
              </a:rPr>
              <a:t>CINESE</a:t>
            </a:r>
            <a:endParaRPr lang="it-IT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Sottotitolo 6">
            <a:extLst>
              <a:ext uri="{FF2B5EF4-FFF2-40B4-BE49-F238E27FC236}">
                <a16:creationId xmlns:a16="http://schemas.microsoft.com/office/drawing/2014/main" id="{4626F696-1911-E9F6-553E-56596BCA3B15}"/>
              </a:ext>
            </a:extLst>
          </p:cNvPr>
          <p:cNvSpPr txBox="1">
            <a:spLocks/>
          </p:cNvSpPr>
          <p:nvPr/>
        </p:nvSpPr>
        <p:spPr>
          <a:xfrm>
            <a:off x="5032948" y="3973375"/>
            <a:ext cx="23088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1600">
                <a:solidFill>
                  <a:schemeClr val="tx1">
                    <a:lumMod val="60000"/>
                    <a:lumOff val="40000"/>
                  </a:schemeClr>
                </a:solidFill>
              </a:rPr>
              <a:t>INGLESE</a:t>
            </a:r>
            <a:endParaRPr lang="it-IT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28_m">
            <a:hlinkClick r:id="" action="ppaction://media"/>
            <a:extLst>
              <a:ext uri="{FF2B5EF4-FFF2-40B4-BE49-F238E27FC236}">
                <a16:creationId xmlns:a16="http://schemas.microsoft.com/office/drawing/2014/main" id="{CB41C6F0-5514-B3E9-5770-49FD3BEEC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850" y="1962719"/>
            <a:ext cx="2851064" cy="1900709"/>
          </a:xfrm>
          <a:prstGeom prst="rect">
            <a:avLst/>
          </a:prstGeom>
        </p:spPr>
      </p:pic>
      <p:pic>
        <p:nvPicPr>
          <p:cNvPr id="9" name="Immagine 8" descr="Immagine che contiene primo piano, organo, pelle, Dente&#10;&#10;Descrizione generata automaticamente">
            <a:extLst>
              <a:ext uri="{FF2B5EF4-FFF2-40B4-BE49-F238E27FC236}">
                <a16:creationId xmlns:a16="http://schemas.microsoft.com/office/drawing/2014/main" id="{67664C0D-124E-59B9-12DF-0A63B5ECA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948" y="1958428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4"/>
          <p:cNvSpPr txBox="1">
            <a:spLocks noGrp="1"/>
          </p:cNvSpPr>
          <p:nvPr>
            <p:ph type="title"/>
          </p:nvPr>
        </p:nvSpPr>
        <p:spPr>
          <a:xfrm>
            <a:off x="4047175" y="2049781"/>
            <a:ext cx="4746305" cy="1924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/>
              <a:t>ESPERIMENTI SVOLTI</a:t>
            </a:r>
          </a:p>
        </p:txBody>
      </p:sp>
      <p:sp>
        <p:nvSpPr>
          <p:cNvPr id="770" name="Google Shape;770;p34"/>
          <p:cNvSpPr txBox="1">
            <a:spLocks noGrp="1"/>
          </p:cNvSpPr>
          <p:nvPr>
            <p:ph type="title" idx="2"/>
          </p:nvPr>
        </p:nvSpPr>
        <p:spPr>
          <a:xfrm>
            <a:off x="4235874" y="1058300"/>
            <a:ext cx="2548747" cy="13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71" name="Google Shape;771;p34"/>
          <p:cNvCxnSpPr/>
          <p:nvPr/>
        </p:nvCxnSpPr>
        <p:spPr>
          <a:xfrm>
            <a:off x="4047175" y="1229900"/>
            <a:ext cx="0" cy="102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72" name="Google Shape;772;p34"/>
          <p:cNvGrpSpPr/>
          <p:nvPr/>
        </p:nvGrpSpPr>
        <p:grpSpPr>
          <a:xfrm>
            <a:off x="-342250" y="307775"/>
            <a:ext cx="3265825" cy="5144600"/>
            <a:chOff x="218875" y="-56400"/>
            <a:chExt cx="3265825" cy="5144600"/>
          </a:xfrm>
        </p:grpSpPr>
        <p:sp>
          <p:nvSpPr>
            <p:cNvPr id="773" name="Google Shape;773;p34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5" name="Google Shape;775;p34"/>
            <p:cNvCxnSpPr>
              <a:endCxn id="773" idx="4"/>
            </p:cNvCxnSpPr>
            <p:nvPr/>
          </p:nvCxnSpPr>
          <p:spPr>
            <a:xfrm rot="5400000" flipH="1">
              <a:off x="138325" y="703850"/>
              <a:ext cx="900000" cy="558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34"/>
            <p:cNvCxnSpPr>
              <a:stCxn id="773" idx="6"/>
              <a:endCxn id="774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34"/>
            <p:cNvCxnSpPr>
              <a:stCxn id="774" idx="6"/>
              <a:endCxn id="778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name="adj1" fmla="val -36919"/>
                <a:gd name="adj2" fmla="val 1103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79" name="Google Shape;779;p34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1" name="Google Shape;781;p34"/>
            <p:cNvCxnSpPr>
              <a:endCxn id="782" idx="2"/>
            </p:cNvCxnSpPr>
            <p:nvPr/>
          </p:nvCxnSpPr>
          <p:spPr>
            <a:xfrm rot="-5400000">
              <a:off x="-309425" y="3774500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3" name="Google Shape;783;p34"/>
            <p:cNvCxnSpPr>
              <a:stCxn id="774" idx="2"/>
              <a:endCxn id="782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4" name="Google Shape;784;p34"/>
            <p:cNvCxnSpPr>
              <a:stCxn id="779" idx="6"/>
              <a:endCxn id="785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name="adj1" fmla="val 34890"/>
                <a:gd name="adj2" fmla="val 1489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6" name="Google Shape;786;p34"/>
            <p:cNvCxnSpPr>
              <a:stCxn id="785" idx="4"/>
              <a:endCxn id="774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7" name="Google Shape;787;p34"/>
            <p:cNvCxnSpPr>
              <a:stCxn id="780" idx="2"/>
              <a:endCxn id="774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name="adj1" fmla="val -107993"/>
                <a:gd name="adj2" fmla="val 5355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8" name="Google Shape;788;p34"/>
            <p:cNvCxnSpPr>
              <a:stCxn id="779" idx="5"/>
            </p:cNvCxnSpPr>
            <p:nvPr/>
          </p:nvCxnSpPr>
          <p:spPr>
            <a:xfrm rot="-5400000" flipH="1">
              <a:off x="1745716" y="728541"/>
              <a:ext cx="1710600" cy="338400"/>
            </a:xfrm>
            <a:prstGeom prst="curvedConnector3">
              <a:avLst>
                <a:gd name="adj1" fmla="val 504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9" name="Google Shape;789;p34"/>
            <p:cNvCxnSpPr>
              <a:stCxn id="774" idx="4"/>
              <a:endCxn id="790" idx="0"/>
            </p:cNvCxnSpPr>
            <p:nvPr/>
          </p:nvCxnSpPr>
          <p:spPr>
            <a:xfrm rot="-5400000" flipH="1">
              <a:off x="1686450" y="2873438"/>
              <a:ext cx="861000" cy="230100"/>
            </a:xfrm>
            <a:prstGeom prst="curvedConnector3">
              <a:avLst>
                <a:gd name="adj1" fmla="val 556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91" name="Google Shape;791;p34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792" name="Google Shape;792;p3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34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794" name="Google Shape;794;p3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795;p34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796" name="Google Shape;796;p34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34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798" name="Google Shape;798;p34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" name="Google Shape;799;p34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0" name="Google Shape;800;p34"/>
            <p:cNvCxnSpPr>
              <a:stCxn id="799" idx="0"/>
              <a:endCxn id="778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801" name="Google Shape;801;p34"/>
          <p:cNvSpPr/>
          <p:nvPr/>
        </p:nvSpPr>
        <p:spPr>
          <a:xfrm>
            <a:off x="2506975" y="362070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4"/>
          <p:cNvSpPr/>
          <p:nvPr/>
        </p:nvSpPr>
        <p:spPr>
          <a:xfrm>
            <a:off x="7276400" y="40639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97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349406" y="309632"/>
            <a:ext cx="8697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GEOMETRICHE</a:t>
            </a:r>
            <a:endParaRPr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Localizzazione viso tramite MediaPipe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magine 3" descr="Immagine che contiene ciglio, pelle, faccia&#10;&#10;Descrizione generata automaticamente">
            <a:extLst>
              <a:ext uri="{FF2B5EF4-FFF2-40B4-BE49-F238E27FC236}">
                <a16:creationId xmlns:a16="http://schemas.microsoft.com/office/drawing/2014/main" id="{38C79251-70FE-CE39-9A95-2B02359E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10" y="1915440"/>
            <a:ext cx="1210807" cy="8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2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349406" y="309632"/>
            <a:ext cx="8697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GEOMETRICHE</a:t>
            </a:r>
            <a:endParaRPr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Localizzazione viso tramite MediaPipe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05" name="Google Shape;1105;p45"/>
          <p:cNvSpPr txBox="1"/>
          <p:nvPr/>
        </p:nvSpPr>
        <p:spPr>
          <a:xfrm flipH="1">
            <a:off x="3714603" y="1039544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2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 flipH="1">
            <a:off x="3642947" y="142785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Estrazione punti d’interesse [1]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5"/>
          <p:cNvGrpSpPr/>
          <p:nvPr/>
        </p:nvGrpSpPr>
        <p:grpSpPr>
          <a:xfrm>
            <a:off x="4455260" y="911157"/>
            <a:ext cx="255900" cy="255900"/>
            <a:chOff x="533563" y="1346425"/>
            <a:chExt cx="255900" cy="255900"/>
          </a:xfrm>
        </p:grpSpPr>
        <p:sp>
          <p:nvSpPr>
            <p:cNvPr id="1134" name="Google Shape;1134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" name="Immagine 59" descr="Immagine che contiene primo piano, pelle, organo, labbro&#10;&#10;Descrizione generata automaticamente">
            <a:extLst>
              <a:ext uri="{FF2B5EF4-FFF2-40B4-BE49-F238E27FC236}">
                <a16:creationId xmlns:a16="http://schemas.microsoft.com/office/drawing/2014/main" id="{61713FF2-424B-8900-69BB-8A1C8A0F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302" y="1932733"/>
            <a:ext cx="1383229" cy="775374"/>
          </a:xfrm>
          <a:prstGeom prst="rect">
            <a:avLst/>
          </a:prstGeom>
        </p:spPr>
      </p:pic>
      <p:cxnSp>
        <p:nvCxnSpPr>
          <p:cNvPr id="2" name="Google Shape;1109;p45">
            <a:extLst>
              <a:ext uri="{FF2B5EF4-FFF2-40B4-BE49-F238E27FC236}">
                <a16:creationId xmlns:a16="http://schemas.microsoft.com/office/drawing/2014/main" id="{24EE5078-8CFA-0267-12DA-2FE9A3BEE675}"/>
              </a:ext>
            </a:extLst>
          </p:cNvPr>
          <p:cNvCxnSpPr>
            <a:cxnSpLocks/>
            <a:stCxn id="1132" idx="2"/>
            <a:endCxn id="1134" idx="2"/>
          </p:cNvCxnSpPr>
          <p:nvPr/>
        </p:nvCxnSpPr>
        <p:spPr>
          <a:xfrm>
            <a:off x="1693778" y="1028023"/>
            <a:ext cx="2799294" cy="1108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" name="Immagine 3" descr="Immagine che contiene ciglio, pelle, faccia&#10;&#10;Descrizione generata automaticamente">
            <a:extLst>
              <a:ext uri="{FF2B5EF4-FFF2-40B4-BE49-F238E27FC236}">
                <a16:creationId xmlns:a16="http://schemas.microsoft.com/office/drawing/2014/main" id="{6E129E9B-C636-0AB4-77AE-735D227EB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10" y="1915440"/>
            <a:ext cx="1210807" cy="875622"/>
          </a:xfrm>
          <a:prstGeom prst="rect">
            <a:avLst/>
          </a:prstGeom>
        </p:spPr>
      </p:pic>
      <p:sp>
        <p:nvSpPr>
          <p:cNvPr id="3" name="Google Shape;1104;p45">
            <a:extLst>
              <a:ext uri="{FF2B5EF4-FFF2-40B4-BE49-F238E27FC236}">
                <a16:creationId xmlns:a16="http://schemas.microsoft.com/office/drawing/2014/main" id="{00C176C9-366D-4D5C-463B-B988E50F3230}"/>
              </a:ext>
            </a:extLst>
          </p:cNvPr>
          <p:cNvSpPr txBox="1"/>
          <p:nvPr/>
        </p:nvSpPr>
        <p:spPr>
          <a:xfrm flipH="1">
            <a:off x="1190103" y="4673968"/>
            <a:ext cx="7303294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[1] https://www.sciencedirect.com/science/article/pii/S0952197617301227</a:t>
            </a:r>
          </a:p>
        </p:txBody>
      </p:sp>
    </p:spTree>
    <p:extLst>
      <p:ext uri="{BB962C8B-B14F-4D97-AF65-F5344CB8AC3E}">
        <p14:creationId xmlns:p14="http://schemas.microsoft.com/office/powerpoint/2010/main" val="2176017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112;p45">
            <a:extLst>
              <a:ext uri="{FF2B5EF4-FFF2-40B4-BE49-F238E27FC236}">
                <a16:creationId xmlns:a16="http://schemas.microsoft.com/office/drawing/2014/main" id="{362C8086-12E1-384E-90E2-C73CAD59BD3C}"/>
              </a:ext>
            </a:extLst>
          </p:cNvPr>
          <p:cNvCxnSpPr>
            <a:cxnSpLocks/>
            <a:stCxn id="1134" idx="6"/>
            <a:endCxn id="1136" idx="6"/>
          </p:cNvCxnSpPr>
          <p:nvPr/>
        </p:nvCxnSpPr>
        <p:spPr>
          <a:xfrm flipV="1">
            <a:off x="4673372" y="1027983"/>
            <a:ext cx="2802443" cy="1112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349406" y="309632"/>
            <a:ext cx="8697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GEOMETRICHE</a:t>
            </a:r>
            <a:endParaRPr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Localizzazione viso tramite MediaPipe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05" name="Google Shape;1105;p45"/>
          <p:cNvSpPr txBox="1"/>
          <p:nvPr/>
        </p:nvSpPr>
        <p:spPr>
          <a:xfrm flipH="1">
            <a:off x="3714603" y="1039544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2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 flipH="1">
            <a:off x="3642947" y="142785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Estrazione punti d’interesse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07" name="Google Shape;1107;p45"/>
          <p:cNvSpPr txBox="1"/>
          <p:nvPr/>
        </p:nvSpPr>
        <p:spPr>
          <a:xfrm flipH="1">
            <a:off x="6496710" y="1060422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3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 flipH="1">
            <a:off x="6408763" y="1461189"/>
            <a:ext cx="2084634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Calcolo distanze geometriche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5"/>
          <p:cNvGrpSpPr/>
          <p:nvPr/>
        </p:nvGrpSpPr>
        <p:grpSpPr>
          <a:xfrm>
            <a:off x="4455260" y="911157"/>
            <a:ext cx="255900" cy="255900"/>
            <a:chOff x="533563" y="1346425"/>
            <a:chExt cx="255900" cy="255900"/>
          </a:xfrm>
        </p:grpSpPr>
        <p:sp>
          <p:nvSpPr>
            <p:cNvPr id="1134" name="Google Shape;1134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5"/>
          <p:cNvGrpSpPr/>
          <p:nvPr/>
        </p:nvGrpSpPr>
        <p:grpSpPr>
          <a:xfrm>
            <a:off x="7257703" y="900033"/>
            <a:ext cx="255900" cy="255900"/>
            <a:chOff x="533563" y="1346425"/>
            <a:chExt cx="255900" cy="255900"/>
          </a:xfrm>
        </p:grpSpPr>
        <p:sp>
          <p:nvSpPr>
            <p:cNvPr id="1136" name="Google Shape;1136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" name="Immagine 59" descr="Immagine che contiene primo piano, pelle, organo, labbro&#10;&#10;Descrizione generata automaticamente">
            <a:extLst>
              <a:ext uri="{FF2B5EF4-FFF2-40B4-BE49-F238E27FC236}">
                <a16:creationId xmlns:a16="http://schemas.microsoft.com/office/drawing/2014/main" id="{61713FF2-424B-8900-69BB-8A1C8A0F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302" y="1932733"/>
            <a:ext cx="1383229" cy="775374"/>
          </a:xfrm>
          <a:prstGeom prst="rect">
            <a:avLst/>
          </a:prstGeom>
        </p:spPr>
      </p:pic>
      <p:cxnSp>
        <p:nvCxnSpPr>
          <p:cNvPr id="2" name="Google Shape;1109;p45">
            <a:extLst>
              <a:ext uri="{FF2B5EF4-FFF2-40B4-BE49-F238E27FC236}">
                <a16:creationId xmlns:a16="http://schemas.microsoft.com/office/drawing/2014/main" id="{24EE5078-8CFA-0267-12DA-2FE9A3BEE675}"/>
              </a:ext>
            </a:extLst>
          </p:cNvPr>
          <p:cNvCxnSpPr>
            <a:cxnSpLocks/>
            <a:stCxn id="1132" idx="2"/>
            <a:endCxn id="1134" idx="2"/>
          </p:cNvCxnSpPr>
          <p:nvPr/>
        </p:nvCxnSpPr>
        <p:spPr>
          <a:xfrm>
            <a:off x="1693778" y="1028023"/>
            <a:ext cx="2799294" cy="1108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" name="Immagine 4" descr="Immagine che contiene ciglio, pelle, faccia&#10;&#10;Descrizione generata automaticamente">
            <a:extLst>
              <a:ext uri="{FF2B5EF4-FFF2-40B4-BE49-F238E27FC236}">
                <a16:creationId xmlns:a16="http://schemas.microsoft.com/office/drawing/2014/main" id="{94594C50-10AA-919E-C63E-D01ABB44D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10" y="1915440"/>
            <a:ext cx="1210807" cy="8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6FDA811-2695-372E-57D4-A6832C47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44" y="238604"/>
            <a:ext cx="8437755" cy="855900"/>
          </a:xfrm>
        </p:spPr>
        <p:txBody>
          <a:bodyPr/>
          <a:lstStyle/>
          <a:p>
            <a:r>
              <a:rPr lang="it-IT"/>
              <a:t>SCELTA DELLA METRICA DI DISTANZA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FC115EEE-5EBE-A69D-42CB-7D6ABECD3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44" y="1094505"/>
            <a:ext cx="4805815" cy="3281696"/>
          </a:xfrm>
        </p:spPr>
        <p:txBody>
          <a:bodyPr/>
          <a:lstStyle/>
          <a:p>
            <a:pPr marL="152400" indent="0">
              <a:buNone/>
            </a:pPr>
            <a:r>
              <a:rPr lang="it-IT" sz="1800" b="1"/>
              <a:t>Numero di frame</a:t>
            </a:r>
            <a:r>
              <a:rPr lang="it-IT" sz="1800"/>
              <a:t>: i primi 10 frame di ogni video</a:t>
            </a:r>
          </a:p>
          <a:p>
            <a:pPr marL="152400" indent="0">
              <a:buNone/>
            </a:pPr>
            <a:endParaRPr lang="it-IT" sz="1800"/>
          </a:p>
          <a:p>
            <a:pPr marL="152400" indent="0">
              <a:buNone/>
            </a:pPr>
            <a:r>
              <a:rPr lang="it-IT" sz="1800" b="1"/>
              <a:t>Valori di sigma utilizzati</a:t>
            </a:r>
            <a:r>
              <a:rPr lang="it-IT" sz="1800"/>
              <a:t>: da 0.05 a 1.2 a intervallo di 0.10</a:t>
            </a:r>
          </a:p>
          <a:p>
            <a:pPr marL="152400" indent="0">
              <a:buNone/>
            </a:pPr>
            <a:endParaRPr lang="it-IT" sz="1800"/>
          </a:p>
          <a:p>
            <a:pPr marL="152400" indent="0">
              <a:buNone/>
            </a:pPr>
            <a:r>
              <a:rPr lang="it-IT" sz="1800" b="1"/>
              <a:t>Kernel utilizzati</a:t>
            </a:r>
            <a:r>
              <a:rPr lang="it-IT" sz="1800"/>
              <a:t>: Uniforme, Triangolare, Laplaciano, </a:t>
            </a:r>
            <a:r>
              <a:rPr lang="it-IT" sz="1800" err="1"/>
              <a:t>Epanechnikov</a:t>
            </a:r>
            <a:r>
              <a:rPr lang="it-IT" sz="1800"/>
              <a:t>, Gaussiano</a:t>
            </a:r>
          </a:p>
        </p:txBody>
      </p:sp>
      <p:sp>
        <p:nvSpPr>
          <p:cNvPr id="5" name="Sottotitolo 3">
            <a:extLst>
              <a:ext uri="{FF2B5EF4-FFF2-40B4-BE49-F238E27FC236}">
                <a16:creationId xmlns:a16="http://schemas.microsoft.com/office/drawing/2014/main" id="{890D4E24-603B-2239-930B-1CD02FF8CB77}"/>
              </a:ext>
            </a:extLst>
          </p:cNvPr>
          <p:cNvSpPr txBox="1">
            <a:spLocks/>
          </p:cNvSpPr>
          <p:nvPr/>
        </p:nvSpPr>
        <p:spPr>
          <a:xfrm>
            <a:off x="261953" y="3583215"/>
            <a:ext cx="4310047" cy="104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>
              <a:buNone/>
            </a:pPr>
            <a:r>
              <a:rPr lang="it-IT" sz="1800" b="1"/>
              <a:t>Distanza migliore</a:t>
            </a:r>
            <a:r>
              <a:rPr lang="it-IT" sz="1800"/>
              <a:t>: </a:t>
            </a:r>
            <a:r>
              <a:rPr lang="it-IT" sz="1800" b="1" err="1"/>
              <a:t>Cityblock</a:t>
            </a:r>
            <a:r>
              <a:rPr lang="it-IT" sz="1800" b="1"/>
              <a:t> </a:t>
            </a:r>
            <a:r>
              <a:rPr lang="it-IT" sz="1800"/>
              <a:t>con una percentuale raggiunta pari a 31.87%</a:t>
            </a:r>
          </a:p>
        </p:txBody>
      </p:sp>
      <p:pic>
        <p:nvPicPr>
          <p:cNvPr id="7" name="Immagine 6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FFCC8763-BA55-BD49-13FA-64ED370F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057" y="1417319"/>
            <a:ext cx="3825957" cy="30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7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112;p45">
            <a:extLst>
              <a:ext uri="{FF2B5EF4-FFF2-40B4-BE49-F238E27FC236}">
                <a16:creationId xmlns:a16="http://schemas.microsoft.com/office/drawing/2014/main" id="{362C8086-12E1-384E-90E2-C73CAD59BD3C}"/>
              </a:ext>
            </a:extLst>
          </p:cNvPr>
          <p:cNvCxnSpPr>
            <a:cxnSpLocks/>
            <a:stCxn id="1134" idx="6"/>
            <a:endCxn id="1136" idx="6"/>
          </p:cNvCxnSpPr>
          <p:nvPr/>
        </p:nvCxnSpPr>
        <p:spPr>
          <a:xfrm flipV="1">
            <a:off x="4673372" y="1027983"/>
            <a:ext cx="2802443" cy="1112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349406" y="309632"/>
            <a:ext cx="8697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GEOMETRICHE</a:t>
            </a:r>
            <a:endParaRPr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Localizzazione viso tramite MediaPipe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05" name="Google Shape;1105;p45"/>
          <p:cNvSpPr txBox="1"/>
          <p:nvPr/>
        </p:nvSpPr>
        <p:spPr>
          <a:xfrm flipH="1">
            <a:off x="3714603" y="1039544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2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 flipH="1">
            <a:off x="3642947" y="142785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Estrazione punti d’interesse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07" name="Google Shape;1107;p45"/>
          <p:cNvSpPr txBox="1"/>
          <p:nvPr/>
        </p:nvSpPr>
        <p:spPr>
          <a:xfrm flipH="1">
            <a:off x="6496710" y="1060422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3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 flipH="1">
            <a:off x="6408763" y="1461189"/>
            <a:ext cx="2084634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Calcolo distanze geometriche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8" name="Google Shape;1118;p45"/>
          <p:cNvSpPr txBox="1"/>
          <p:nvPr/>
        </p:nvSpPr>
        <p:spPr>
          <a:xfrm flipH="1">
            <a:off x="6797609" y="389493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Scelta numero frame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9" name="Google Shape;1119;p45"/>
          <p:cNvSpPr txBox="1"/>
          <p:nvPr/>
        </p:nvSpPr>
        <p:spPr>
          <a:xfrm flipH="1">
            <a:off x="6797609" y="3463943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4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5"/>
          <p:cNvGrpSpPr/>
          <p:nvPr/>
        </p:nvGrpSpPr>
        <p:grpSpPr>
          <a:xfrm>
            <a:off x="4455260" y="911157"/>
            <a:ext cx="255900" cy="255900"/>
            <a:chOff x="533563" y="1346425"/>
            <a:chExt cx="255900" cy="255900"/>
          </a:xfrm>
        </p:grpSpPr>
        <p:sp>
          <p:nvSpPr>
            <p:cNvPr id="1134" name="Google Shape;1134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5"/>
          <p:cNvGrpSpPr/>
          <p:nvPr/>
        </p:nvGrpSpPr>
        <p:grpSpPr>
          <a:xfrm>
            <a:off x="7257703" y="900033"/>
            <a:ext cx="255900" cy="255900"/>
            <a:chOff x="533563" y="1346425"/>
            <a:chExt cx="255900" cy="255900"/>
          </a:xfrm>
        </p:grpSpPr>
        <p:sp>
          <p:nvSpPr>
            <p:cNvPr id="1136" name="Google Shape;1136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" name="Immagine 59" descr="Immagine che contiene primo piano, pelle, organo, labbro&#10;&#10;Descrizione generata automaticamente">
            <a:extLst>
              <a:ext uri="{FF2B5EF4-FFF2-40B4-BE49-F238E27FC236}">
                <a16:creationId xmlns:a16="http://schemas.microsoft.com/office/drawing/2014/main" id="{61713FF2-424B-8900-69BB-8A1C8A0F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302" y="1932733"/>
            <a:ext cx="1383229" cy="775374"/>
          </a:xfrm>
          <a:prstGeom prst="rect">
            <a:avLst/>
          </a:prstGeom>
        </p:spPr>
      </p:pic>
      <p:cxnSp>
        <p:nvCxnSpPr>
          <p:cNvPr id="2" name="Google Shape;1109;p45">
            <a:extLst>
              <a:ext uri="{FF2B5EF4-FFF2-40B4-BE49-F238E27FC236}">
                <a16:creationId xmlns:a16="http://schemas.microsoft.com/office/drawing/2014/main" id="{24EE5078-8CFA-0267-12DA-2FE9A3BEE675}"/>
              </a:ext>
            </a:extLst>
          </p:cNvPr>
          <p:cNvCxnSpPr>
            <a:cxnSpLocks/>
            <a:stCxn id="1132" idx="2"/>
            <a:endCxn id="1134" idx="2"/>
          </p:cNvCxnSpPr>
          <p:nvPr/>
        </p:nvCxnSpPr>
        <p:spPr>
          <a:xfrm>
            <a:off x="1693778" y="1028023"/>
            <a:ext cx="2799294" cy="1108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" name="Google Shape;1143;p45">
            <a:extLst>
              <a:ext uri="{FF2B5EF4-FFF2-40B4-BE49-F238E27FC236}">
                <a16:creationId xmlns:a16="http://schemas.microsoft.com/office/drawing/2014/main" id="{615E4AA3-000E-67C7-EFDF-4FB04C7B7910}"/>
              </a:ext>
            </a:extLst>
          </p:cNvPr>
          <p:cNvCxnSpPr>
            <a:cxnSpLocks/>
            <a:stCxn id="20" idx="6"/>
            <a:endCxn id="1136" idx="6"/>
          </p:cNvCxnSpPr>
          <p:nvPr/>
        </p:nvCxnSpPr>
        <p:spPr>
          <a:xfrm flipH="1" flipV="1">
            <a:off x="7475815" y="1027983"/>
            <a:ext cx="439774" cy="2321543"/>
          </a:xfrm>
          <a:prstGeom prst="curvedConnector3">
            <a:avLst>
              <a:gd name="adj1" fmla="val -175384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8" name="Google Shape;1137;p45">
            <a:extLst>
              <a:ext uri="{FF2B5EF4-FFF2-40B4-BE49-F238E27FC236}">
                <a16:creationId xmlns:a16="http://schemas.microsoft.com/office/drawing/2014/main" id="{D8DBC061-6CCC-040C-4F0A-DAA197969494}"/>
              </a:ext>
            </a:extLst>
          </p:cNvPr>
          <p:cNvGrpSpPr/>
          <p:nvPr/>
        </p:nvGrpSpPr>
        <p:grpSpPr>
          <a:xfrm>
            <a:off x="7659689" y="3221576"/>
            <a:ext cx="255900" cy="255900"/>
            <a:chOff x="533563" y="1346425"/>
            <a:chExt cx="255900" cy="255900"/>
          </a:xfrm>
        </p:grpSpPr>
        <p:sp>
          <p:nvSpPr>
            <p:cNvPr id="19" name="Google Shape;1138;p45">
              <a:extLst>
                <a:ext uri="{FF2B5EF4-FFF2-40B4-BE49-F238E27FC236}">
                  <a16:creationId xmlns:a16="http://schemas.microsoft.com/office/drawing/2014/main" id="{E1CC8139-2BA8-1AA8-BE84-F34C3C332DBE}"/>
                </a:ext>
              </a:extLst>
            </p:cNvPr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24;p45">
              <a:extLst>
                <a:ext uri="{FF2B5EF4-FFF2-40B4-BE49-F238E27FC236}">
                  <a16:creationId xmlns:a16="http://schemas.microsoft.com/office/drawing/2014/main" id="{F463020E-6DFA-9083-2740-FFE2F3CBC504}"/>
                </a:ext>
              </a:extLst>
            </p:cNvPr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EEE09E-90E3-6B07-CF23-4CCFA48CFCDF}"/>
              </a:ext>
            </a:extLst>
          </p:cNvPr>
          <p:cNvSpPr txBox="1"/>
          <p:nvPr/>
        </p:nvSpPr>
        <p:spPr>
          <a:xfrm>
            <a:off x="6596788" y="1927724"/>
            <a:ext cx="1967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  <a:buSzPct val="130000"/>
            </a:pPr>
            <a:r>
              <a:rPr lang="it-IT" sz="900" b="1">
                <a:solidFill>
                  <a:schemeClr val="accent6"/>
                </a:solidFill>
                <a:latin typeface="PT Sans" panose="020B0503020203020204" pitchFamily="34" charset="0"/>
              </a:rPr>
              <a:t>MIGLIORE</a:t>
            </a:r>
            <a:r>
              <a:rPr lang="it-IT" sz="900">
                <a:solidFill>
                  <a:schemeClr val="accent6"/>
                </a:solidFill>
                <a:latin typeface="PT Sans" panose="020B0503020203020204" pitchFamily="34" charset="0"/>
              </a:rPr>
              <a:t>: Distanza </a:t>
            </a:r>
            <a:r>
              <a:rPr lang="it-IT" sz="900" err="1">
                <a:solidFill>
                  <a:schemeClr val="accent6"/>
                </a:solidFill>
                <a:latin typeface="PT Sans" panose="020B0503020203020204" pitchFamily="34" charset="0"/>
              </a:rPr>
              <a:t>Cityblock</a:t>
            </a:r>
            <a:endParaRPr lang="it-IT" sz="900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pic>
        <p:nvPicPr>
          <p:cNvPr id="5" name="Immagine 4" descr="Immagine che contiene ciglio, pelle, faccia&#10;&#10;Descrizione generata automaticamente">
            <a:extLst>
              <a:ext uri="{FF2B5EF4-FFF2-40B4-BE49-F238E27FC236}">
                <a16:creationId xmlns:a16="http://schemas.microsoft.com/office/drawing/2014/main" id="{E698BA79-3CF4-2660-46C4-5FFC0834E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10" y="1915440"/>
            <a:ext cx="1210807" cy="8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23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099D419-8C36-38BB-1A29-3B31F93E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6181"/>
            <a:ext cx="7704000" cy="572700"/>
          </a:xfrm>
        </p:spPr>
        <p:txBody>
          <a:bodyPr/>
          <a:lstStyle/>
          <a:p>
            <a:r>
              <a:rPr lang="it-IT"/>
              <a:t>SCELTA NUMERO DEI FRAME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ED7A1A-A376-72CF-34BB-01E039301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44" y="1093082"/>
            <a:ext cx="4289503" cy="347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ottotitolo 3">
            <a:extLst>
              <a:ext uri="{FF2B5EF4-FFF2-40B4-BE49-F238E27FC236}">
                <a16:creationId xmlns:a16="http://schemas.microsoft.com/office/drawing/2014/main" id="{3BDA9CFC-E244-3C89-E091-8AB4C641DCFA}"/>
              </a:ext>
            </a:extLst>
          </p:cNvPr>
          <p:cNvSpPr txBox="1">
            <a:spLocks/>
          </p:cNvSpPr>
          <p:nvPr/>
        </p:nvSpPr>
        <p:spPr>
          <a:xfrm>
            <a:off x="498645" y="1049813"/>
            <a:ext cx="4073356" cy="355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>
              <a:buNone/>
            </a:pPr>
            <a:r>
              <a:rPr lang="it-IT" sz="1800" b="1"/>
              <a:t>Distanza utilizzata: </a:t>
            </a:r>
            <a:r>
              <a:rPr lang="it-IT" sz="1800" err="1"/>
              <a:t>Cityblock</a:t>
            </a:r>
            <a:endParaRPr lang="it-IT" sz="1800"/>
          </a:p>
          <a:p>
            <a:pPr marL="152400" indent="0">
              <a:buNone/>
            </a:pPr>
            <a:endParaRPr lang="it-IT" sz="1800"/>
          </a:p>
          <a:p>
            <a:pPr marL="152400" indent="0">
              <a:buNone/>
            </a:pPr>
            <a:r>
              <a:rPr lang="it-IT" sz="1800" b="1"/>
              <a:t>Approccio</a:t>
            </a:r>
            <a:r>
              <a:rPr lang="it-IT" sz="1800"/>
              <a:t>: confronto tra varie configurazioni di kernel (Uniforme, Gaussiano, Laplaciano, </a:t>
            </a:r>
            <a:r>
              <a:rPr lang="it-IT" sz="1800" err="1"/>
              <a:t>Epanechnikov</a:t>
            </a:r>
            <a:r>
              <a:rPr lang="it-IT" sz="1800"/>
              <a:t>, Triangolare) e sigma da 0.05 a 1.2 a intervalli di 0.10</a:t>
            </a:r>
          </a:p>
          <a:p>
            <a:pPr marL="152400" indent="0">
              <a:buNone/>
            </a:pPr>
            <a:endParaRPr lang="it-IT" sz="1800"/>
          </a:p>
          <a:p>
            <a:pPr marL="152400" indent="0">
              <a:buNone/>
            </a:pPr>
            <a:r>
              <a:rPr lang="it-IT" sz="1800"/>
              <a:t>Numero di frame : 30, 40, 48, 50, 60, 80, 100, 120, 240 consecutivi </a:t>
            </a:r>
          </a:p>
        </p:txBody>
      </p:sp>
    </p:spTree>
    <p:extLst>
      <p:ext uri="{BB962C8B-B14F-4D97-AF65-F5344CB8AC3E}">
        <p14:creationId xmlns:p14="http://schemas.microsoft.com/office/powerpoint/2010/main" val="94928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099D419-8C36-38BB-1A29-3B31F93E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32" y="236181"/>
            <a:ext cx="7967268" cy="572700"/>
          </a:xfrm>
        </p:spPr>
        <p:txBody>
          <a:bodyPr/>
          <a:lstStyle/>
          <a:p>
            <a:r>
              <a:rPr lang="it-IT"/>
              <a:t>COME È STATO FATTO?</a:t>
            </a:r>
          </a:p>
        </p:txBody>
      </p:sp>
      <p:sp>
        <p:nvSpPr>
          <p:cNvPr id="14" name="Sottotitolo 3">
            <a:extLst>
              <a:ext uri="{FF2B5EF4-FFF2-40B4-BE49-F238E27FC236}">
                <a16:creationId xmlns:a16="http://schemas.microsoft.com/office/drawing/2014/main" id="{3BDA9CFC-E244-3C89-E091-8AB4C641DCFA}"/>
              </a:ext>
            </a:extLst>
          </p:cNvPr>
          <p:cNvSpPr txBox="1">
            <a:spLocks/>
          </p:cNvSpPr>
          <p:nvPr/>
        </p:nvSpPr>
        <p:spPr>
          <a:xfrm>
            <a:off x="292069" y="1055364"/>
            <a:ext cx="7967268" cy="94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>
              <a:buNone/>
            </a:pPr>
            <a:r>
              <a:rPr lang="it-IT" sz="1800" b="1"/>
              <a:t>Script: </a:t>
            </a:r>
            <a:r>
              <a:rPr lang="it-IT" sz="1800"/>
              <a:t>utilizzo di script automatico per calcolare la configurazione ottimale della rete, il tutto analizzando </a:t>
            </a:r>
            <a:r>
              <a:rPr lang="it-IT" sz="1800" b="1"/>
              <a:t>9 file csv</a:t>
            </a:r>
            <a:r>
              <a:rPr lang="it-IT" sz="1800"/>
              <a:t> per un totale di </a:t>
            </a:r>
            <a:r>
              <a:rPr lang="it-IT" sz="1800" b="1"/>
              <a:t>540 prove.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8A7527F-2DA7-4765-88EE-490EBA4E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27" y="2363040"/>
            <a:ext cx="8032176" cy="10897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C572F7-E126-7DFC-1281-1A79D4A52969}"/>
              </a:ext>
            </a:extLst>
          </p:cNvPr>
          <p:cNvSpPr txBox="1"/>
          <p:nvPr/>
        </p:nvSpPr>
        <p:spPr>
          <a:xfrm>
            <a:off x="0" y="199839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 algn="ctr">
              <a:buNone/>
            </a:pPr>
            <a:r>
              <a:rPr lang="it-IT" sz="1800" b="1">
                <a:solidFill>
                  <a:schemeClr val="accent6"/>
                </a:solidFill>
                <a:latin typeface="PT Sans" panose="020B0503020203020204" pitchFamily="34" charset="0"/>
              </a:rPr>
              <a:t>OUTPUT SCRIPT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567648-D469-24A3-9E6A-D2284C0E2019}"/>
              </a:ext>
            </a:extLst>
          </p:cNvPr>
          <p:cNvSpPr txBox="1"/>
          <p:nvPr/>
        </p:nvSpPr>
        <p:spPr>
          <a:xfrm>
            <a:off x="0" y="371989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 algn="ctr">
              <a:buNone/>
            </a:pPr>
            <a:r>
              <a:rPr lang="it-IT" sz="1800" b="1">
                <a:solidFill>
                  <a:schemeClr val="tx1">
                    <a:lumMod val="60000"/>
                    <a:lumOff val="40000"/>
                  </a:schemeClr>
                </a:solidFill>
                <a:latin typeface="PT Sans" panose="020B0503020203020204" pitchFamily="34" charset="0"/>
              </a:rPr>
              <a:t>RISULTATO FINALE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220F47-772E-5A79-07C6-93D40DF3040F}"/>
              </a:ext>
            </a:extLst>
          </p:cNvPr>
          <p:cNvSpPr txBox="1"/>
          <p:nvPr/>
        </p:nvSpPr>
        <p:spPr>
          <a:xfrm>
            <a:off x="292069" y="4088136"/>
            <a:ext cx="8400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 algn="ctr">
              <a:buNone/>
            </a:pPr>
            <a:r>
              <a:rPr lang="it-IT" sz="1800">
                <a:solidFill>
                  <a:schemeClr val="accent6"/>
                </a:solidFill>
                <a:latin typeface="PT Sans" panose="020B0503020203020204" pitchFamily="34" charset="0"/>
              </a:rPr>
              <a:t>60 Frame consecutivi = </a:t>
            </a:r>
            <a:r>
              <a:rPr lang="it-IT" sz="1800" b="1">
                <a:solidFill>
                  <a:schemeClr val="accent6"/>
                </a:solidFill>
                <a:latin typeface="PT Sans" panose="020B0503020203020204" pitchFamily="34" charset="0"/>
              </a:rPr>
              <a:t>6 frame consecutivi al secondo per 10 secondi</a:t>
            </a:r>
          </a:p>
        </p:txBody>
      </p:sp>
    </p:spTree>
    <p:extLst>
      <p:ext uri="{BB962C8B-B14F-4D97-AF65-F5344CB8AC3E}">
        <p14:creationId xmlns:p14="http://schemas.microsoft.com/office/powerpoint/2010/main" val="3042715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099D419-8C36-38BB-1A29-3B31F93E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23" y="236181"/>
            <a:ext cx="7946077" cy="572700"/>
          </a:xfrm>
        </p:spPr>
        <p:txBody>
          <a:bodyPr/>
          <a:lstStyle/>
          <a:p>
            <a:r>
              <a:rPr lang="it-IT" sz="2400"/>
              <a:t>QUESTIONI APERTE DURANTE I TEST…</a:t>
            </a:r>
          </a:p>
        </p:txBody>
      </p:sp>
      <p:sp>
        <p:nvSpPr>
          <p:cNvPr id="14" name="Sottotitolo 3">
            <a:extLst>
              <a:ext uri="{FF2B5EF4-FFF2-40B4-BE49-F238E27FC236}">
                <a16:creationId xmlns:a16="http://schemas.microsoft.com/office/drawing/2014/main" id="{3BDA9CFC-E244-3C89-E091-8AB4C641DCFA}"/>
              </a:ext>
            </a:extLst>
          </p:cNvPr>
          <p:cNvSpPr txBox="1">
            <a:spLocks/>
          </p:cNvSpPr>
          <p:nvPr/>
        </p:nvSpPr>
        <p:spPr>
          <a:xfrm>
            <a:off x="364273" y="1274530"/>
            <a:ext cx="51581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>
              <a:buNone/>
            </a:pPr>
            <a:r>
              <a:rPr lang="it-IT" sz="1800" b="1"/>
              <a:t>DUBBIO: </a:t>
            </a:r>
            <a:r>
              <a:rPr lang="it-IT" sz="1800"/>
              <a:t>È giusto prendere sempre i primi 6 frame consecutivi al secondo per 10 secondi?</a:t>
            </a:r>
          </a:p>
          <a:p>
            <a:pPr marL="152400" indent="0">
              <a:buNone/>
            </a:pPr>
            <a:endParaRPr lang="it-IT" sz="1800"/>
          </a:p>
        </p:txBody>
      </p:sp>
      <p:pic>
        <p:nvPicPr>
          <p:cNvPr id="1026" name="Picture 2" descr="RANDOMNESS - Rainbow Spongbob | Make a Meme">
            <a:extLst>
              <a:ext uri="{FF2B5EF4-FFF2-40B4-BE49-F238E27FC236}">
                <a16:creationId xmlns:a16="http://schemas.microsoft.com/office/drawing/2014/main" id="{91988E3D-4169-B27E-E1BE-9FA0B751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458" y="1332706"/>
            <a:ext cx="3462390" cy="285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AEF129-5FDC-5EFA-7A74-7AB61462835B}"/>
              </a:ext>
            </a:extLst>
          </p:cNvPr>
          <p:cNvSpPr txBox="1"/>
          <p:nvPr/>
        </p:nvSpPr>
        <p:spPr>
          <a:xfrm>
            <a:off x="564951" y="2248584"/>
            <a:ext cx="4957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accent4"/>
                </a:solidFill>
                <a:latin typeface="PT Sans" panose="020B0503020203020204" pitchFamily="34" charset="0"/>
              </a:rPr>
              <a:t>ESPERIMENTO:</a:t>
            </a:r>
            <a:r>
              <a:rPr lang="it-IT" sz="2000">
                <a:solidFill>
                  <a:schemeClr val="accent4"/>
                </a:solidFill>
                <a:latin typeface="PT Sans" panose="020B0503020203020204" pitchFamily="34" charset="0"/>
              </a:rPr>
              <a:t> </a:t>
            </a:r>
            <a:r>
              <a:rPr lang="it-IT" sz="1600">
                <a:solidFill>
                  <a:schemeClr val="accent4"/>
                </a:solidFill>
                <a:latin typeface="PT Sans" panose="020B0503020203020204" pitchFamily="34" charset="0"/>
              </a:rPr>
              <a:t>Scelta di 6 frame al secondo non più consecutivi, ma presi in modo random e più distribuiti.</a:t>
            </a:r>
            <a:endParaRPr lang="it-IT" sz="2000">
              <a:solidFill>
                <a:schemeClr val="accent4"/>
              </a:solidFill>
              <a:latin typeface="PT Sans" panose="020B0503020203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336363-C80B-D6E7-8345-52AA790A4052}"/>
              </a:ext>
            </a:extLst>
          </p:cNvPr>
          <p:cNvSpPr txBox="1"/>
          <p:nvPr/>
        </p:nvSpPr>
        <p:spPr>
          <a:xfrm>
            <a:off x="564951" y="3360564"/>
            <a:ext cx="4870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800" b="1">
                <a:solidFill>
                  <a:schemeClr val="tx1">
                    <a:lumMod val="60000"/>
                    <a:lumOff val="40000"/>
                  </a:schemeClr>
                </a:solidFill>
                <a:latin typeface="PT Sans" panose="020B0503020203020204" pitchFamily="34" charset="0"/>
              </a:rPr>
              <a:t>COSA CAMBIA?</a:t>
            </a:r>
          </a:p>
        </p:txBody>
      </p:sp>
    </p:spTree>
    <p:extLst>
      <p:ext uri="{BB962C8B-B14F-4D97-AF65-F5344CB8AC3E}">
        <p14:creationId xmlns:p14="http://schemas.microsoft.com/office/powerpoint/2010/main" val="18605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CF89081D-0A47-7784-93EF-7A4AE1FBF532}"/>
              </a:ext>
            </a:extLst>
          </p:cNvPr>
          <p:cNvGrpSpPr/>
          <p:nvPr/>
        </p:nvGrpSpPr>
        <p:grpSpPr>
          <a:xfrm>
            <a:off x="6537775" y="1366832"/>
            <a:ext cx="2191440" cy="2191440"/>
            <a:chOff x="5268750" y="966000"/>
            <a:chExt cx="3211500" cy="3211500"/>
          </a:xfrm>
        </p:grpSpPr>
        <p:sp>
          <p:nvSpPr>
            <p:cNvPr id="731" name="Google Shape;731;p33"/>
            <p:cNvSpPr>
              <a:spLocks/>
            </p:cNvSpPr>
            <p:nvPr/>
          </p:nvSpPr>
          <p:spPr>
            <a:xfrm>
              <a:off x="5268750" y="966000"/>
              <a:ext cx="3211500" cy="3211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2" name="Google Shape;732;p33"/>
            <p:cNvPicPr preferRelativeResize="0">
              <a:picLocks noGrp="1"/>
            </p:cNvPicPr>
            <p:nvPr>
              <p:ph type="pic" idx="2"/>
            </p:nvPr>
          </p:nvPicPr>
          <p:blipFill>
            <a:blip r:embed="rId3"/>
            <a:srcRect t="1383" b="1383"/>
            <a:stretch/>
          </p:blipFill>
          <p:spPr>
            <a:xfrm>
              <a:off x="5506050" y="1203300"/>
              <a:ext cx="2736900" cy="2736900"/>
            </a:xfrm>
            <a:prstGeom prst="ellipse">
              <a:avLst/>
            </a:prstGeom>
          </p:spPr>
        </p:pic>
      </p:grpSp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654117" y="233821"/>
            <a:ext cx="6378066" cy="993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IL TEAM</a:t>
            </a:r>
            <a:endParaRPr sz="4400"/>
          </a:p>
        </p:txBody>
      </p:sp>
      <p:sp>
        <p:nvSpPr>
          <p:cNvPr id="736" name="Google Shape;736;p33"/>
          <p:cNvSpPr/>
          <p:nvPr/>
        </p:nvSpPr>
        <p:spPr>
          <a:xfrm>
            <a:off x="4765863" y="15063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33"/>
          <p:cNvGrpSpPr/>
          <p:nvPr/>
        </p:nvGrpSpPr>
        <p:grpSpPr>
          <a:xfrm>
            <a:off x="4365870" y="-295864"/>
            <a:ext cx="5010050" cy="2052725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6AF942D5-8B45-0AFB-432C-ED4569DB29D8}"/>
              </a:ext>
            </a:extLst>
          </p:cNvPr>
          <p:cNvGrpSpPr/>
          <p:nvPr/>
        </p:nvGrpSpPr>
        <p:grpSpPr>
          <a:xfrm>
            <a:off x="3518530" y="1366832"/>
            <a:ext cx="2191440" cy="2191440"/>
            <a:chOff x="5268750" y="966000"/>
            <a:chExt cx="3211500" cy="3211500"/>
          </a:xfrm>
        </p:grpSpPr>
        <p:sp>
          <p:nvSpPr>
            <p:cNvPr id="6" name="Google Shape;731;p33">
              <a:extLst>
                <a:ext uri="{FF2B5EF4-FFF2-40B4-BE49-F238E27FC236}">
                  <a16:creationId xmlns:a16="http://schemas.microsoft.com/office/drawing/2014/main" id="{E9AEF8FA-0598-61B0-D1D0-A5D43E80023B}"/>
                </a:ext>
              </a:extLst>
            </p:cNvPr>
            <p:cNvSpPr>
              <a:spLocks/>
            </p:cNvSpPr>
            <p:nvPr/>
          </p:nvSpPr>
          <p:spPr>
            <a:xfrm>
              <a:off x="5268750" y="966000"/>
              <a:ext cx="3211500" cy="3211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" name="Google Shape;732;p33">
              <a:extLst>
                <a:ext uri="{FF2B5EF4-FFF2-40B4-BE49-F238E27FC236}">
                  <a16:creationId xmlns:a16="http://schemas.microsoft.com/office/drawing/2014/main" id="{D88EE2FD-B0FE-8D1E-CDAC-46E9B8E65DA1}"/>
                </a:ext>
              </a:extLst>
            </p:cNvPr>
            <p:cNvPicPr preferRelativeResize="0">
              <a:picLocks noGrp="1"/>
            </p:cNvPicPr>
            <p:nvPr>
              <p:ph type="pic" idx="2"/>
            </p:nvPr>
          </p:nvPicPr>
          <p:blipFill>
            <a:blip r:embed="rId4"/>
            <a:srcRect/>
            <a:stretch/>
          </p:blipFill>
          <p:spPr>
            <a:xfrm>
              <a:off x="5506050" y="1203300"/>
              <a:ext cx="2736900" cy="2736900"/>
            </a:xfrm>
            <a:prstGeom prst="ellipse">
              <a:avLst/>
            </a:prstGeom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49A3E8A3-464B-0791-27B0-5B17FC6C7599}"/>
              </a:ext>
            </a:extLst>
          </p:cNvPr>
          <p:cNvGrpSpPr/>
          <p:nvPr/>
        </p:nvGrpSpPr>
        <p:grpSpPr>
          <a:xfrm>
            <a:off x="479628" y="1366832"/>
            <a:ext cx="2191440" cy="2191440"/>
            <a:chOff x="5268750" y="966000"/>
            <a:chExt cx="3211500" cy="3211500"/>
          </a:xfrm>
        </p:grpSpPr>
        <p:sp>
          <p:nvSpPr>
            <p:cNvPr id="9" name="Google Shape;731;p33">
              <a:extLst>
                <a:ext uri="{FF2B5EF4-FFF2-40B4-BE49-F238E27FC236}">
                  <a16:creationId xmlns:a16="http://schemas.microsoft.com/office/drawing/2014/main" id="{CEBA64B3-CA79-1AE8-3F31-1095F6F44A3F}"/>
                </a:ext>
              </a:extLst>
            </p:cNvPr>
            <p:cNvSpPr>
              <a:spLocks/>
            </p:cNvSpPr>
            <p:nvPr/>
          </p:nvSpPr>
          <p:spPr>
            <a:xfrm>
              <a:off x="5268750" y="966000"/>
              <a:ext cx="3211500" cy="3211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Google Shape;732;p33">
              <a:extLst>
                <a:ext uri="{FF2B5EF4-FFF2-40B4-BE49-F238E27FC236}">
                  <a16:creationId xmlns:a16="http://schemas.microsoft.com/office/drawing/2014/main" id="{1F75E5FA-C7E7-D842-AA55-CBCF378B3994}"/>
                </a:ext>
              </a:extLst>
            </p:cNvPr>
            <p:cNvPicPr preferRelativeResize="0">
              <a:picLocks noGrp="1"/>
            </p:cNvPicPr>
            <p:nvPr>
              <p:ph type="pic" idx="2"/>
            </p:nvPr>
          </p:nvPicPr>
          <p:blipFill>
            <a:blip r:embed="rId5"/>
            <a:srcRect/>
            <a:stretch/>
          </p:blipFill>
          <p:spPr>
            <a:xfrm>
              <a:off x="5506050" y="1203300"/>
              <a:ext cx="2736900" cy="2736900"/>
            </a:xfrm>
            <a:prstGeom prst="ellipse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B477CF3-2D66-F6CF-D141-0F207DA4A544}"/>
              </a:ext>
            </a:extLst>
          </p:cNvPr>
          <p:cNvSpPr txBox="1"/>
          <p:nvPr/>
        </p:nvSpPr>
        <p:spPr>
          <a:xfrm>
            <a:off x="479628" y="3697765"/>
            <a:ext cx="2389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>
                <a:solidFill>
                  <a:schemeClr val="accent2"/>
                </a:solidFill>
                <a:latin typeface="PT Sans" panose="020B0503020203020204" pitchFamily="34" charset="0"/>
              </a:rPr>
              <a:t>Carmine D’ANGELO</a:t>
            </a:r>
            <a:endParaRPr lang="it-IT" sz="2000" b="1">
              <a:solidFill>
                <a:schemeClr val="accent2"/>
              </a:solidFill>
              <a:latin typeface="PT Sans" panose="020B0503020203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144A36-4226-DFD7-30BB-CC1527F1A530}"/>
              </a:ext>
            </a:extLst>
          </p:cNvPr>
          <p:cNvSpPr txBox="1"/>
          <p:nvPr/>
        </p:nvSpPr>
        <p:spPr>
          <a:xfrm>
            <a:off x="6638530" y="3697926"/>
            <a:ext cx="2324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>
                <a:solidFill>
                  <a:schemeClr val="accent2"/>
                </a:solidFill>
                <a:latin typeface="PT Sans" panose="020B0503020203020204" pitchFamily="34" charset="0"/>
              </a:rPr>
              <a:t>Francesco AURILIO</a:t>
            </a:r>
            <a:endParaRPr lang="it-IT" sz="2000" b="1">
              <a:solidFill>
                <a:schemeClr val="accent2"/>
              </a:solidFill>
              <a:latin typeface="PT Sans" panose="020B0503020203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C779CA-F828-1488-2025-05276C26D84A}"/>
              </a:ext>
            </a:extLst>
          </p:cNvPr>
          <p:cNvSpPr txBox="1"/>
          <p:nvPr/>
        </p:nvSpPr>
        <p:spPr>
          <a:xfrm>
            <a:off x="3440554" y="3697765"/>
            <a:ext cx="2714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>
                <a:solidFill>
                  <a:schemeClr val="accent2"/>
                </a:solidFill>
                <a:latin typeface="PT Sans" panose="020B0503020203020204" pitchFamily="34" charset="0"/>
              </a:rPr>
              <a:t>Matteo DELLA ROCCA</a:t>
            </a:r>
            <a:endParaRPr lang="it-IT" sz="2000" b="1">
              <a:solidFill>
                <a:schemeClr val="accent2"/>
              </a:solidFill>
              <a:latin typeface="PT Sans" panose="020B0503020203020204" pitchFamily="34" charset="0"/>
            </a:endParaRPr>
          </a:p>
        </p:txBody>
      </p:sp>
      <p:pic>
        <p:nvPicPr>
          <p:cNvPr id="15" name="Immagine 14" descr="Immagine che contiene arte, schizzo, Simmetria, design&#10;&#10;Descrizione generata automaticamente">
            <a:extLst>
              <a:ext uri="{FF2B5EF4-FFF2-40B4-BE49-F238E27FC236}">
                <a16:creationId xmlns:a16="http://schemas.microsoft.com/office/drawing/2014/main" id="{286360B2-25D0-1F91-ADD9-1470FBEC38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4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012"/>
          <a:stretch/>
        </p:blipFill>
        <p:spPr>
          <a:xfrm>
            <a:off x="795316" y="1807845"/>
            <a:ext cx="726779" cy="1469779"/>
          </a:xfrm>
          <a:prstGeom prst="rect">
            <a:avLst/>
          </a:prstGeom>
          <a:noFill/>
        </p:spPr>
      </p:pic>
      <p:pic>
        <p:nvPicPr>
          <p:cNvPr id="16" name="Immagine 15" descr="Immagine che contiene arte, schizzo, Simmetria, design&#10;&#10;Descrizione generata automaticamente">
            <a:extLst>
              <a:ext uri="{FF2B5EF4-FFF2-40B4-BE49-F238E27FC236}">
                <a16:creationId xmlns:a16="http://schemas.microsoft.com/office/drawing/2014/main" id="{3F472CF1-6ED4-C4A4-5D4A-AC4DA43707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4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012"/>
          <a:stretch/>
        </p:blipFill>
        <p:spPr>
          <a:xfrm flipH="1">
            <a:off x="4617892" y="1590675"/>
            <a:ext cx="703618" cy="1282064"/>
          </a:xfrm>
          <a:prstGeom prst="rect">
            <a:avLst/>
          </a:prstGeom>
          <a:noFill/>
        </p:spPr>
      </p:pic>
      <p:pic>
        <p:nvPicPr>
          <p:cNvPr id="3" name="Immagine 2" descr="Immagine che contiene arte, schizzo, Simmetria, design&#10;&#10;Descrizione generata automaticamente">
            <a:extLst>
              <a:ext uri="{FF2B5EF4-FFF2-40B4-BE49-F238E27FC236}">
                <a16:creationId xmlns:a16="http://schemas.microsoft.com/office/drawing/2014/main" id="{70EF1CA9-E67E-7B16-206B-8C412AD61C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4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7012"/>
          <a:stretch/>
        </p:blipFill>
        <p:spPr>
          <a:xfrm flipH="1">
            <a:off x="7504526" y="1648706"/>
            <a:ext cx="663604" cy="11202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099D419-8C36-38BB-1A29-3B31F93E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58" y="236181"/>
            <a:ext cx="8117342" cy="572700"/>
          </a:xfrm>
        </p:spPr>
        <p:txBody>
          <a:bodyPr/>
          <a:lstStyle/>
          <a:p>
            <a:r>
              <a:rPr lang="it-IT" sz="2000"/>
              <a:t>SCELTA FRAME AL SECONDO RANDOM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DA9FE9-0315-1A17-9D03-7D85D1714456}"/>
              </a:ext>
            </a:extLst>
          </p:cNvPr>
          <p:cNvSpPr txBox="1"/>
          <p:nvPr/>
        </p:nvSpPr>
        <p:spPr>
          <a:xfrm>
            <a:off x="756437" y="3185255"/>
            <a:ext cx="4253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>
                <a:solidFill>
                  <a:schemeClr val="accent4"/>
                </a:solidFill>
                <a:latin typeface="PT Sans" panose="020B0503020203020204" pitchFamily="34" charset="0"/>
              </a:rPr>
              <a:t>SCELTA FINALE: </a:t>
            </a:r>
            <a:r>
              <a:rPr lang="it-IT" sz="1400">
                <a:solidFill>
                  <a:schemeClr val="accent4"/>
                </a:solidFill>
                <a:latin typeface="PT Sans" panose="020B0503020203020204" pitchFamily="34" charset="0"/>
              </a:rPr>
              <a:t>6 frame al secondo random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22BCDE-8C28-3C29-1E43-9307F758DBB3}"/>
              </a:ext>
            </a:extLst>
          </p:cNvPr>
          <p:cNvSpPr txBox="1"/>
          <p:nvPr/>
        </p:nvSpPr>
        <p:spPr>
          <a:xfrm>
            <a:off x="756437" y="3649849"/>
            <a:ext cx="4167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>
                <a:solidFill>
                  <a:schemeClr val="accent4"/>
                </a:solidFill>
                <a:latin typeface="PT Sans" panose="020B0503020203020204" pitchFamily="34" charset="0"/>
              </a:rPr>
              <a:t>MOTIVAZIONI: </a:t>
            </a:r>
            <a:r>
              <a:rPr lang="it-IT" sz="1600">
                <a:solidFill>
                  <a:schemeClr val="accent4"/>
                </a:solidFill>
                <a:latin typeface="PT Sans" panose="020B0503020203020204" pitchFamily="34" charset="0"/>
              </a:rPr>
              <a:t>Rendere più equilibrata la scelta dei frame all’interno del secondo</a:t>
            </a:r>
            <a:r>
              <a:rPr lang="it-IT" sz="1600" b="1">
                <a:solidFill>
                  <a:schemeClr val="accent4"/>
                </a:solidFill>
                <a:latin typeface="PT Sans" panose="020B0503020203020204" pitchFamily="34" charset="0"/>
              </a:rPr>
              <a:t> </a:t>
            </a:r>
            <a:endParaRPr lang="it-IT" sz="1400">
              <a:solidFill>
                <a:schemeClr val="accent4"/>
              </a:solidFill>
              <a:latin typeface="PT Sans" panose="020B0503020203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362538-4359-4F04-AA21-58E8248CCA26}"/>
              </a:ext>
            </a:extLst>
          </p:cNvPr>
          <p:cNvSpPr txBox="1"/>
          <p:nvPr/>
        </p:nvSpPr>
        <p:spPr>
          <a:xfrm>
            <a:off x="306658" y="1034255"/>
            <a:ext cx="426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accent4"/>
                </a:solidFill>
                <a:latin typeface="PT Sans" panose="020B0503020203020204" pitchFamily="34" charset="0"/>
              </a:rPr>
              <a:t>Modalità di estrazione random</a:t>
            </a:r>
            <a:r>
              <a:rPr lang="it-IT" sz="1800">
                <a:solidFill>
                  <a:schemeClr val="accent4"/>
                </a:solidFill>
                <a:latin typeface="PT Sans" panose="020B0503020203020204" pitchFamily="34" charset="0"/>
              </a:rPr>
              <a:t>: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1EEC926-68BE-2B5C-AF84-AA5B7444203F}"/>
              </a:ext>
            </a:extLst>
          </p:cNvPr>
          <p:cNvGrpSpPr/>
          <p:nvPr/>
        </p:nvGrpSpPr>
        <p:grpSpPr>
          <a:xfrm>
            <a:off x="756437" y="2275936"/>
            <a:ext cx="4151019" cy="625554"/>
            <a:chOff x="471289" y="2232263"/>
            <a:chExt cx="4151019" cy="625554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51CBA86B-A843-5381-22EE-663574168DAA}"/>
                </a:ext>
              </a:extLst>
            </p:cNvPr>
            <p:cNvSpPr txBox="1"/>
            <p:nvPr/>
          </p:nvSpPr>
          <p:spPr>
            <a:xfrm>
              <a:off x="827485" y="2232263"/>
              <a:ext cx="37948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>
                  <a:solidFill>
                    <a:schemeClr val="accent4"/>
                  </a:solidFill>
                  <a:latin typeface="PT Sans" panose="020B0503020203020204" pitchFamily="34" charset="0"/>
                </a:rPr>
                <a:t>Scelta di 6 frame al secondo random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3CC95F3-1133-EFE4-7466-6B39E367E710}"/>
                </a:ext>
              </a:extLst>
            </p:cNvPr>
            <p:cNvSpPr txBox="1"/>
            <p:nvPr/>
          </p:nvSpPr>
          <p:spPr>
            <a:xfrm>
              <a:off x="932673" y="2488485"/>
              <a:ext cx="35414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800" b="1">
                  <a:solidFill>
                    <a:schemeClr val="tx1">
                      <a:lumMod val="40000"/>
                      <a:lumOff val="60000"/>
                    </a:schemeClr>
                  </a:solidFill>
                  <a:latin typeface="PT Sans" panose="020B0503020203020204" pitchFamily="34" charset="0"/>
                </a:rPr>
                <a:t>ACCURATEZZA SI CONSERVA!</a:t>
              </a:r>
            </a:p>
          </p:txBody>
        </p:sp>
        <p:grpSp>
          <p:nvGrpSpPr>
            <p:cNvPr id="16" name="Google Shape;9330;p62">
              <a:extLst>
                <a:ext uri="{FF2B5EF4-FFF2-40B4-BE49-F238E27FC236}">
                  <a16:creationId xmlns:a16="http://schemas.microsoft.com/office/drawing/2014/main" id="{BC030398-4DAB-4D82-5DE5-35713A477406}"/>
                </a:ext>
              </a:extLst>
            </p:cNvPr>
            <p:cNvGrpSpPr/>
            <p:nvPr/>
          </p:nvGrpSpPr>
          <p:grpSpPr>
            <a:xfrm>
              <a:off x="471289" y="2410756"/>
              <a:ext cx="356196" cy="265631"/>
              <a:chOff x="5216456" y="3725484"/>
              <a:chExt cx="356196" cy="265631"/>
            </a:xfrm>
          </p:grpSpPr>
          <p:sp>
            <p:nvSpPr>
              <p:cNvPr id="17" name="Google Shape;9331;p62">
                <a:extLst>
                  <a:ext uri="{FF2B5EF4-FFF2-40B4-BE49-F238E27FC236}">
                    <a16:creationId xmlns:a16="http://schemas.microsoft.com/office/drawing/2014/main" id="{9570A32A-35E9-3362-0F27-CD4F6C5DD296}"/>
                  </a:ext>
                </a:extLst>
              </p:cNvPr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332;p62">
                <a:extLst>
                  <a:ext uri="{FF2B5EF4-FFF2-40B4-BE49-F238E27FC236}">
                    <a16:creationId xmlns:a16="http://schemas.microsoft.com/office/drawing/2014/main" id="{B1FB6780-3744-A6AA-B365-124AE07CF634}"/>
                  </a:ext>
                </a:extLst>
              </p:cNvPr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E3FB3C9-3801-4F9C-62F8-87E949C5BF3F}"/>
              </a:ext>
            </a:extLst>
          </p:cNvPr>
          <p:cNvGrpSpPr/>
          <p:nvPr/>
        </p:nvGrpSpPr>
        <p:grpSpPr>
          <a:xfrm>
            <a:off x="756437" y="1446002"/>
            <a:ext cx="4646358" cy="639694"/>
            <a:chOff x="444300" y="1144394"/>
            <a:chExt cx="4646358" cy="639694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48722197-70E1-3767-2366-6A583B6CE7C4}"/>
                </a:ext>
              </a:extLst>
            </p:cNvPr>
            <p:cNvSpPr txBox="1"/>
            <p:nvPr/>
          </p:nvSpPr>
          <p:spPr>
            <a:xfrm>
              <a:off x="827485" y="1144394"/>
              <a:ext cx="426317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>
                  <a:solidFill>
                    <a:schemeClr val="accent4"/>
                  </a:solidFill>
                  <a:latin typeface="PT Sans" panose="020B0503020203020204" pitchFamily="34" charset="0"/>
                </a:rPr>
                <a:t>Scelta di 60 frame random totale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C0EB6B3-9FCF-2EC4-B67D-0E08A4F79688}"/>
                </a:ext>
              </a:extLst>
            </p:cNvPr>
            <p:cNvSpPr txBox="1"/>
            <p:nvPr/>
          </p:nvSpPr>
          <p:spPr>
            <a:xfrm>
              <a:off x="905684" y="1414756"/>
              <a:ext cx="2677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800" b="1">
                  <a:solidFill>
                    <a:schemeClr val="tx1">
                      <a:lumMod val="40000"/>
                      <a:lumOff val="60000"/>
                    </a:schemeClr>
                  </a:solidFill>
                  <a:latin typeface="PT Sans" panose="020B0503020203020204" pitchFamily="34" charset="0"/>
                </a:rPr>
                <a:t>ACCURATEZZA SCENDE!</a:t>
              </a:r>
            </a:p>
          </p:txBody>
        </p:sp>
        <p:grpSp>
          <p:nvGrpSpPr>
            <p:cNvPr id="19" name="Google Shape;9382;p62">
              <a:extLst>
                <a:ext uri="{FF2B5EF4-FFF2-40B4-BE49-F238E27FC236}">
                  <a16:creationId xmlns:a16="http://schemas.microsoft.com/office/drawing/2014/main" id="{47412189-2E2E-F7BE-F03D-AE2B445E2C67}"/>
                </a:ext>
              </a:extLst>
            </p:cNvPr>
            <p:cNvGrpSpPr/>
            <p:nvPr/>
          </p:nvGrpSpPr>
          <p:grpSpPr>
            <a:xfrm>
              <a:off x="444300" y="1356333"/>
              <a:ext cx="317645" cy="318757"/>
              <a:chOff x="5779408" y="3699191"/>
              <a:chExt cx="317645" cy="318757"/>
            </a:xfrm>
          </p:grpSpPr>
          <p:sp>
            <p:nvSpPr>
              <p:cNvPr id="20" name="Google Shape;9383;p62">
                <a:extLst>
                  <a:ext uri="{FF2B5EF4-FFF2-40B4-BE49-F238E27FC236}">
                    <a16:creationId xmlns:a16="http://schemas.microsoft.com/office/drawing/2014/main" id="{FE83E3AA-9222-EBF1-01E3-BF12A949A0C9}"/>
                  </a:ext>
                </a:extLst>
              </p:cNvPr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384;p62">
                <a:extLst>
                  <a:ext uri="{FF2B5EF4-FFF2-40B4-BE49-F238E27FC236}">
                    <a16:creationId xmlns:a16="http://schemas.microsoft.com/office/drawing/2014/main" id="{4CBF2699-AC56-38CD-5E84-2CBE3F3CF666}"/>
                  </a:ext>
                </a:extLst>
              </p:cNvPr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magine 9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BE8E2F6-CAD8-1D67-1B08-D66046BC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5" r="252" b="298"/>
          <a:stretch/>
        </p:blipFill>
        <p:spPr>
          <a:xfrm>
            <a:off x="4612976" y="873309"/>
            <a:ext cx="4263625" cy="34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5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112;p45">
            <a:extLst>
              <a:ext uri="{FF2B5EF4-FFF2-40B4-BE49-F238E27FC236}">
                <a16:creationId xmlns:a16="http://schemas.microsoft.com/office/drawing/2014/main" id="{362C8086-12E1-384E-90E2-C73CAD59BD3C}"/>
              </a:ext>
            </a:extLst>
          </p:cNvPr>
          <p:cNvCxnSpPr>
            <a:cxnSpLocks/>
            <a:stCxn id="1134" idx="6"/>
            <a:endCxn id="1136" idx="6"/>
          </p:cNvCxnSpPr>
          <p:nvPr/>
        </p:nvCxnSpPr>
        <p:spPr>
          <a:xfrm flipV="1">
            <a:off x="4673372" y="1027983"/>
            <a:ext cx="2802443" cy="1112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349406" y="309632"/>
            <a:ext cx="8697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GEOMETRICHE</a:t>
            </a:r>
            <a:endParaRPr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Localizzazione viso tramite MediaPipe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05" name="Google Shape;1105;p45"/>
          <p:cNvSpPr txBox="1"/>
          <p:nvPr/>
        </p:nvSpPr>
        <p:spPr>
          <a:xfrm flipH="1">
            <a:off x="3714603" y="1039544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2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 flipH="1">
            <a:off x="3642947" y="142785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Estrazione punti d’interesse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07" name="Google Shape;1107;p45"/>
          <p:cNvSpPr txBox="1"/>
          <p:nvPr/>
        </p:nvSpPr>
        <p:spPr>
          <a:xfrm flipH="1">
            <a:off x="6496710" y="1060422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3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 flipH="1">
            <a:off x="6408763" y="1461189"/>
            <a:ext cx="2084634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Calcolo distanze geometriche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8" name="Google Shape;1118;p45"/>
          <p:cNvSpPr txBox="1"/>
          <p:nvPr/>
        </p:nvSpPr>
        <p:spPr>
          <a:xfrm flipH="1">
            <a:off x="6797609" y="389493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Scelta numero frame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9" name="Google Shape;1119;p45"/>
          <p:cNvSpPr txBox="1"/>
          <p:nvPr/>
        </p:nvSpPr>
        <p:spPr>
          <a:xfrm flipH="1">
            <a:off x="6797609" y="3463943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4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5"/>
          <p:cNvGrpSpPr/>
          <p:nvPr/>
        </p:nvGrpSpPr>
        <p:grpSpPr>
          <a:xfrm>
            <a:off x="4455260" y="911157"/>
            <a:ext cx="255900" cy="255900"/>
            <a:chOff x="533563" y="1346425"/>
            <a:chExt cx="255900" cy="255900"/>
          </a:xfrm>
        </p:grpSpPr>
        <p:sp>
          <p:nvSpPr>
            <p:cNvPr id="1134" name="Google Shape;1134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5"/>
          <p:cNvGrpSpPr/>
          <p:nvPr/>
        </p:nvGrpSpPr>
        <p:grpSpPr>
          <a:xfrm>
            <a:off x="7257703" y="900033"/>
            <a:ext cx="255900" cy="255900"/>
            <a:chOff x="533563" y="1346425"/>
            <a:chExt cx="255900" cy="255900"/>
          </a:xfrm>
        </p:grpSpPr>
        <p:sp>
          <p:nvSpPr>
            <p:cNvPr id="1136" name="Google Shape;1136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5"/>
          <p:cNvGrpSpPr/>
          <p:nvPr/>
        </p:nvGrpSpPr>
        <p:grpSpPr>
          <a:xfrm>
            <a:off x="4570431" y="3281726"/>
            <a:ext cx="255900" cy="255900"/>
            <a:chOff x="533563" y="1346425"/>
            <a:chExt cx="255900" cy="255900"/>
          </a:xfrm>
        </p:grpSpPr>
        <p:sp>
          <p:nvSpPr>
            <p:cNvPr id="1138" name="Google Shape;1138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" name="Immagine 59" descr="Immagine che contiene primo piano, pelle, organo, labbro&#10;&#10;Descrizione generata automaticamente">
            <a:extLst>
              <a:ext uri="{FF2B5EF4-FFF2-40B4-BE49-F238E27FC236}">
                <a16:creationId xmlns:a16="http://schemas.microsoft.com/office/drawing/2014/main" id="{61713FF2-424B-8900-69BB-8A1C8A0F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302" y="1932733"/>
            <a:ext cx="1383229" cy="775374"/>
          </a:xfrm>
          <a:prstGeom prst="rect">
            <a:avLst/>
          </a:prstGeom>
        </p:spPr>
      </p:pic>
      <p:cxnSp>
        <p:nvCxnSpPr>
          <p:cNvPr id="2" name="Google Shape;1109;p45">
            <a:extLst>
              <a:ext uri="{FF2B5EF4-FFF2-40B4-BE49-F238E27FC236}">
                <a16:creationId xmlns:a16="http://schemas.microsoft.com/office/drawing/2014/main" id="{24EE5078-8CFA-0267-12DA-2FE9A3BEE675}"/>
              </a:ext>
            </a:extLst>
          </p:cNvPr>
          <p:cNvCxnSpPr>
            <a:cxnSpLocks/>
            <a:stCxn id="1132" idx="2"/>
            <a:endCxn id="1134" idx="2"/>
          </p:cNvCxnSpPr>
          <p:nvPr/>
        </p:nvCxnSpPr>
        <p:spPr>
          <a:xfrm>
            <a:off x="1693778" y="1028023"/>
            <a:ext cx="2799294" cy="1108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" name="Google Shape;1126;p45">
            <a:extLst>
              <a:ext uri="{FF2B5EF4-FFF2-40B4-BE49-F238E27FC236}">
                <a16:creationId xmlns:a16="http://schemas.microsoft.com/office/drawing/2014/main" id="{B7AAD7E4-2CA4-C266-84BA-2327D1B61848}"/>
              </a:ext>
            </a:extLst>
          </p:cNvPr>
          <p:cNvCxnSpPr>
            <a:cxnSpLocks/>
            <a:stCxn id="1138" idx="6"/>
            <a:endCxn id="19" idx="2"/>
          </p:cNvCxnSpPr>
          <p:nvPr/>
        </p:nvCxnSpPr>
        <p:spPr>
          <a:xfrm flipV="1">
            <a:off x="4788543" y="3349526"/>
            <a:ext cx="2908958" cy="6015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" name="Google Shape;1143;p45">
            <a:extLst>
              <a:ext uri="{FF2B5EF4-FFF2-40B4-BE49-F238E27FC236}">
                <a16:creationId xmlns:a16="http://schemas.microsoft.com/office/drawing/2014/main" id="{615E4AA3-000E-67C7-EFDF-4FB04C7B7910}"/>
              </a:ext>
            </a:extLst>
          </p:cNvPr>
          <p:cNvCxnSpPr>
            <a:cxnSpLocks/>
            <a:stCxn id="20" idx="6"/>
            <a:endCxn id="1136" idx="6"/>
          </p:cNvCxnSpPr>
          <p:nvPr/>
        </p:nvCxnSpPr>
        <p:spPr>
          <a:xfrm flipH="1" flipV="1">
            <a:off x="7475815" y="1027983"/>
            <a:ext cx="439774" cy="2321543"/>
          </a:xfrm>
          <a:prstGeom prst="curvedConnector3">
            <a:avLst>
              <a:gd name="adj1" fmla="val -175384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8" name="Google Shape;1137;p45">
            <a:extLst>
              <a:ext uri="{FF2B5EF4-FFF2-40B4-BE49-F238E27FC236}">
                <a16:creationId xmlns:a16="http://schemas.microsoft.com/office/drawing/2014/main" id="{D8DBC061-6CCC-040C-4F0A-DAA197969494}"/>
              </a:ext>
            </a:extLst>
          </p:cNvPr>
          <p:cNvGrpSpPr/>
          <p:nvPr/>
        </p:nvGrpSpPr>
        <p:grpSpPr>
          <a:xfrm>
            <a:off x="7659689" y="3221576"/>
            <a:ext cx="255900" cy="255900"/>
            <a:chOff x="533563" y="1346425"/>
            <a:chExt cx="255900" cy="255900"/>
          </a:xfrm>
        </p:grpSpPr>
        <p:sp>
          <p:nvSpPr>
            <p:cNvPr id="19" name="Google Shape;1138;p45">
              <a:extLst>
                <a:ext uri="{FF2B5EF4-FFF2-40B4-BE49-F238E27FC236}">
                  <a16:creationId xmlns:a16="http://schemas.microsoft.com/office/drawing/2014/main" id="{E1CC8139-2BA8-1AA8-BE84-F34C3C332DBE}"/>
                </a:ext>
              </a:extLst>
            </p:cNvPr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24;p45">
              <a:extLst>
                <a:ext uri="{FF2B5EF4-FFF2-40B4-BE49-F238E27FC236}">
                  <a16:creationId xmlns:a16="http://schemas.microsoft.com/office/drawing/2014/main" id="{F463020E-6DFA-9083-2740-FFE2F3CBC504}"/>
                </a:ext>
              </a:extLst>
            </p:cNvPr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EEE09E-90E3-6B07-CF23-4CCFA48CFCDF}"/>
              </a:ext>
            </a:extLst>
          </p:cNvPr>
          <p:cNvSpPr txBox="1"/>
          <p:nvPr/>
        </p:nvSpPr>
        <p:spPr>
          <a:xfrm>
            <a:off x="6596788" y="1927724"/>
            <a:ext cx="1967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  <a:buSzPct val="130000"/>
            </a:pPr>
            <a:r>
              <a:rPr lang="it-IT" sz="900" b="1">
                <a:solidFill>
                  <a:schemeClr val="accent6"/>
                </a:solidFill>
                <a:latin typeface="PT Sans" panose="020B0503020203020204" pitchFamily="34" charset="0"/>
              </a:rPr>
              <a:t>MIGLIORE</a:t>
            </a:r>
            <a:r>
              <a:rPr lang="it-IT" sz="900">
                <a:solidFill>
                  <a:schemeClr val="accent6"/>
                </a:solidFill>
                <a:latin typeface="PT Sans" panose="020B0503020203020204" pitchFamily="34" charset="0"/>
              </a:rPr>
              <a:t>: Distanza </a:t>
            </a:r>
            <a:r>
              <a:rPr lang="it-IT" sz="900" err="1">
                <a:solidFill>
                  <a:schemeClr val="accent6"/>
                </a:solidFill>
                <a:latin typeface="PT Sans" panose="020B0503020203020204" pitchFamily="34" charset="0"/>
              </a:rPr>
              <a:t>Cityblock</a:t>
            </a:r>
            <a:endParaRPr lang="it-IT" sz="900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sp>
        <p:nvSpPr>
          <p:cNvPr id="7" name="Google Shape;1118;p45">
            <a:extLst>
              <a:ext uri="{FF2B5EF4-FFF2-40B4-BE49-F238E27FC236}">
                <a16:creationId xmlns:a16="http://schemas.microsoft.com/office/drawing/2014/main" id="{3A8E82BF-F17B-00DB-7776-96D1A85F823E}"/>
              </a:ext>
            </a:extLst>
          </p:cNvPr>
          <p:cNvSpPr txBox="1"/>
          <p:nvPr/>
        </p:nvSpPr>
        <p:spPr>
          <a:xfrm flipH="1">
            <a:off x="3932392" y="3852459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Eliminazione valori NaN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" name="Google Shape;1119;p45">
            <a:extLst>
              <a:ext uri="{FF2B5EF4-FFF2-40B4-BE49-F238E27FC236}">
                <a16:creationId xmlns:a16="http://schemas.microsoft.com/office/drawing/2014/main" id="{94D3FF3B-793C-9EB0-C38B-4CF075E55880}"/>
              </a:ext>
            </a:extLst>
          </p:cNvPr>
          <p:cNvSpPr txBox="1"/>
          <p:nvPr/>
        </p:nvSpPr>
        <p:spPr>
          <a:xfrm flipH="1">
            <a:off x="3808164" y="3439659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5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" name="Google Shape;1108;p45">
            <a:extLst>
              <a:ext uri="{FF2B5EF4-FFF2-40B4-BE49-F238E27FC236}">
                <a16:creationId xmlns:a16="http://schemas.microsoft.com/office/drawing/2014/main" id="{954C3F39-0A3B-2E68-531E-F01B4ACA2F96}"/>
              </a:ext>
            </a:extLst>
          </p:cNvPr>
          <p:cNvSpPr txBox="1"/>
          <p:nvPr/>
        </p:nvSpPr>
        <p:spPr>
          <a:xfrm flipH="1">
            <a:off x="3896302" y="4125427"/>
            <a:ext cx="2387161" cy="28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Media dei frame successivi sulla riga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2678339-1134-8AB7-43AA-CA6386335C4A}"/>
              </a:ext>
            </a:extLst>
          </p:cNvPr>
          <p:cNvSpPr txBox="1"/>
          <p:nvPr/>
        </p:nvSpPr>
        <p:spPr>
          <a:xfrm>
            <a:off x="6701220" y="4169870"/>
            <a:ext cx="2160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  <a:buSzPct val="130000"/>
            </a:pPr>
            <a:r>
              <a:rPr lang="it-IT" sz="900" b="1">
                <a:solidFill>
                  <a:schemeClr val="accent6"/>
                </a:solidFill>
                <a:latin typeface="PT Sans" panose="020B0503020203020204" pitchFamily="34" charset="0"/>
              </a:rPr>
              <a:t>MIGLIORE: </a:t>
            </a:r>
            <a:r>
              <a:rPr lang="it-IT" sz="900">
                <a:solidFill>
                  <a:schemeClr val="accent6"/>
                </a:solidFill>
                <a:latin typeface="PT Sans" panose="020B0503020203020204" pitchFamily="34" charset="0"/>
              </a:rPr>
              <a:t>6 frame al secondo random</a:t>
            </a:r>
          </a:p>
        </p:txBody>
      </p:sp>
      <p:pic>
        <p:nvPicPr>
          <p:cNvPr id="12" name="Immagine 11" descr="Immagine che contiene ciglio, pelle, faccia&#10;&#10;Descrizione generata automaticamente">
            <a:extLst>
              <a:ext uri="{FF2B5EF4-FFF2-40B4-BE49-F238E27FC236}">
                <a16:creationId xmlns:a16="http://schemas.microsoft.com/office/drawing/2014/main" id="{D2A403C0-5D96-5BEF-2655-2FEF06214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10" y="1915440"/>
            <a:ext cx="1210807" cy="8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03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112;p45">
            <a:extLst>
              <a:ext uri="{FF2B5EF4-FFF2-40B4-BE49-F238E27FC236}">
                <a16:creationId xmlns:a16="http://schemas.microsoft.com/office/drawing/2014/main" id="{362C8086-12E1-384E-90E2-C73CAD59BD3C}"/>
              </a:ext>
            </a:extLst>
          </p:cNvPr>
          <p:cNvCxnSpPr>
            <a:cxnSpLocks/>
            <a:stCxn id="1134" idx="6"/>
            <a:endCxn id="1136" idx="6"/>
          </p:cNvCxnSpPr>
          <p:nvPr/>
        </p:nvCxnSpPr>
        <p:spPr>
          <a:xfrm flipV="1">
            <a:off x="4673372" y="1027983"/>
            <a:ext cx="2802443" cy="1112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349406" y="309632"/>
            <a:ext cx="8697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GEOMETRICHE</a:t>
            </a:r>
            <a:endParaRPr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Localizzazione viso tramite MediaPipe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05" name="Google Shape;1105;p45"/>
          <p:cNvSpPr txBox="1"/>
          <p:nvPr/>
        </p:nvSpPr>
        <p:spPr>
          <a:xfrm flipH="1">
            <a:off x="3714603" y="1039544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2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 flipH="1">
            <a:off x="3642947" y="142785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Estrazione punti d’interesse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07" name="Google Shape;1107;p45"/>
          <p:cNvSpPr txBox="1"/>
          <p:nvPr/>
        </p:nvSpPr>
        <p:spPr>
          <a:xfrm flipH="1">
            <a:off x="6496710" y="1060422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3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 flipH="1">
            <a:off x="6408763" y="1461189"/>
            <a:ext cx="2084634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Calcolo distanze geometriche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7" name="Google Shape;1117;p45"/>
          <p:cNvSpPr txBox="1"/>
          <p:nvPr/>
        </p:nvSpPr>
        <p:spPr>
          <a:xfrm flipH="1">
            <a:off x="1142937" y="3535810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6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18" name="Google Shape;1118;p45"/>
          <p:cNvSpPr txBox="1"/>
          <p:nvPr/>
        </p:nvSpPr>
        <p:spPr>
          <a:xfrm flipH="1">
            <a:off x="6797609" y="389493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Scelta numero frame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9" name="Google Shape;1119;p45"/>
          <p:cNvSpPr txBox="1"/>
          <p:nvPr/>
        </p:nvSpPr>
        <p:spPr>
          <a:xfrm flipH="1">
            <a:off x="6797609" y="3463943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4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20" name="Google Shape;1120;p45"/>
          <p:cNvSpPr txBox="1"/>
          <p:nvPr/>
        </p:nvSpPr>
        <p:spPr>
          <a:xfrm flipH="1">
            <a:off x="1163564" y="3937126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Generazione file csv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5"/>
          <p:cNvGrpSpPr/>
          <p:nvPr/>
        </p:nvGrpSpPr>
        <p:grpSpPr>
          <a:xfrm>
            <a:off x="4455260" y="911157"/>
            <a:ext cx="255900" cy="255900"/>
            <a:chOff x="533563" y="1346425"/>
            <a:chExt cx="255900" cy="255900"/>
          </a:xfrm>
        </p:grpSpPr>
        <p:sp>
          <p:nvSpPr>
            <p:cNvPr id="1134" name="Google Shape;1134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5"/>
          <p:cNvGrpSpPr/>
          <p:nvPr/>
        </p:nvGrpSpPr>
        <p:grpSpPr>
          <a:xfrm>
            <a:off x="7257703" y="900033"/>
            <a:ext cx="255900" cy="255900"/>
            <a:chOff x="533563" y="1346425"/>
            <a:chExt cx="255900" cy="255900"/>
          </a:xfrm>
        </p:grpSpPr>
        <p:sp>
          <p:nvSpPr>
            <p:cNvPr id="1136" name="Google Shape;1136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5"/>
          <p:cNvGrpSpPr/>
          <p:nvPr/>
        </p:nvGrpSpPr>
        <p:grpSpPr>
          <a:xfrm>
            <a:off x="4570431" y="3281726"/>
            <a:ext cx="255900" cy="255900"/>
            <a:chOff x="533563" y="1346425"/>
            <a:chExt cx="255900" cy="255900"/>
          </a:xfrm>
        </p:grpSpPr>
        <p:sp>
          <p:nvSpPr>
            <p:cNvPr id="1138" name="Google Shape;1138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Immagine 43" descr="Immagine che contiene ciglio, pelle, faccia&#10;&#10;Descrizione generata automaticamente">
            <a:extLst>
              <a:ext uri="{FF2B5EF4-FFF2-40B4-BE49-F238E27FC236}">
                <a16:creationId xmlns:a16="http://schemas.microsoft.com/office/drawing/2014/main" id="{C0455D3A-42C6-552A-4C5A-3F25045CE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10" y="1915440"/>
            <a:ext cx="1210807" cy="875622"/>
          </a:xfrm>
          <a:prstGeom prst="rect">
            <a:avLst/>
          </a:prstGeom>
        </p:spPr>
      </p:pic>
      <p:pic>
        <p:nvPicPr>
          <p:cNvPr id="60" name="Immagine 59" descr="Immagine che contiene primo piano, pelle, organo, labbro&#10;&#10;Descrizione generata automaticamente">
            <a:extLst>
              <a:ext uri="{FF2B5EF4-FFF2-40B4-BE49-F238E27FC236}">
                <a16:creationId xmlns:a16="http://schemas.microsoft.com/office/drawing/2014/main" id="{61713FF2-424B-8900-69BB-8A1C8A0FF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302" y="1932733"/>
            <a:ext cx="1383229" cy="775374"/>
          </a:xfrm>
          <a:prstGeom prst="rect">
            <a:avLst/>
          </a:prstGeom>
        </p:spPr>
      </p:pic>
      <p:cxnSp>
        <p:nvCxnSpPr>
          <p:cNvPr id="2" name="Google Shape;1109;p45">
            <a:extLst>
              <a:ext uri="{FF2B5EF4-FFF2-40B4-BE49-F238E27FC236}">
                <a16:creationId xmlns:a16="http://schemas.microsoft.com/office/drawing/2014/main" id="{24EE5078-8CFA-0267-12DA-2FE9A3BEE675}"/>
              </a:ext>
            </a:extLst>
          </p:cNvPr>
          <p:cNvCxnSpPr>
            <a:cxnSpLocks/>
            <a:stCxn id="1132" idx="2"/>
            <a:endCxn id="1134" idx="2"/>
          </p:cNvCxnSpPr>
          <p:nvPr/>
        </p:nvCxnSpPr>
        <p:spPr>
          <a:xfrm>
            <a:off x="1693778" y="1028023"/>
            <a:ext cx="2799294" cy="1108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" name="Google Shape;1126;p45">
            <a:extLst>
              <a:ext uri="{FF2B5EF4-FFF2-40B4-BE49-F238E27FC236}">
                <a16:creationId xmlns:a16="http://schemas.microsoft.com/office/drawing/2014/main" id="{B7AAD7E4-2CA4-C266-84BA-2327D1B61848}"/>
              </a:ext>
            </a:extLst>
          </p:cNvPr>
          <p:cNvCxnSpPr>
            <a:cxnSpLocks/>
            <a:stCxn id="1138" idx="6"/>
            <a:endCxn id="19" idx="2"/>
          </p:cNvCxnSpPr>
          <p:nvPr/>
        </p:nvCxnSpPr>
        <p:spPr>
          <a:xfrm flipV="1">
            <a:off x="4788543" y="3349526"/>
            <a:ext cx="2908958" cy="6015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" name="Google Shape;1143;p45">
            <a:extLst>
              <a:ext uri="{FF2B5EF4-FFF2-40B4-BE49-F238E27FC236}">
                <a16:creationId xmlns:a16="http://schemas.microsoft.com/office/drawing/2014/main" id="{615E4AA3-000E-67C7-EFDF-4FB04C7B7910}"/>
              </a:ext>
            </a:extLst>
          </p:cNvPr>
          <p:cNvCxnSpPr>
            <a:cxnSpLocks/>
            <a:stCxn id="20" idx="6"/>
            <a:endCxn id="1136" idx="6"/>
          </p:cNvCxnSpPr>
          <p:nvPr/>
        </p:nvCxnSpPr>
        <p:spPr>
          <a:xfrm flipH="1" flipV="1">
            <a:off x="7475815" y="1027983"/>
            <a:ext cx="439774" cy="2321543"/>
          </a:xfrm>
          <a:prstGeom prst="curvedConnector3">
            <a:avLst>
              <a:gd name="adj1" fmla="val -175384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8" name="Google Shape;1137;p45">
            <a:extLst>
              <a:ext uri="{FF2B5EF4-FFF2-40B4-BE49-F238E27FC236}">
                <a16:creationId xmlns:a16="http://schemas.microsoft.com/office/drawing/2014/main" id="{D8DBC061-6CCC-040C-4F0A-DAA197969494}"/>
              </a:ext>
            </a:extLst>
          </p:cNvPr>
          <p:cNvGrpSpPr/>
          <p:nvPr/>
        </p:nvGrpSpPr>
        <p:grpSpPr>
          <a:xfrm>
            <a:off x="7659689" y="3221576"/>
            <a:ext cx="255900" cy="255900"/>
            <a:chOff x="533563" y="1346425"/>
            <a:chExt cx="255900" cy="255900"/>
          </a:xfrm>
        </p:grpSpPr>
        <p:sp>
          <p:nvSpPr>
            <p:cNvPr id="19" name="Google Shape;1138;p45">
              <a:extLst>
                <a:ext uri="{FF2B5EF4-FFF2-40B4-BE49-F238E27FC236}">
                  <a16:creationId xmlns:a16="http://schemas.microsoft.com/office/drawing/2014/main" id="{E1CC8139-2BA8-1AA8-BE84-F34C3C332DBE}"/>
                </a:ext>
              </a:extLst>
            </p:cNvPr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24;p45">
              <a:extLst>
                <a:ext uri="{FF2B5EF4-FFF2-40B4-BE49-F238E27FC236}">
                  <a16:creationId xmlns:a16="http://schemas.microsoft.com/office/drawing/2014/main" id="{F463020E-6DFA-9083-2740-FFE2F3CBC504}"/>
                </a:ext>
              </a:extLst>
            </p:cNvPr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EEE09E-90E3-6B07-CF23-4CCFA48CFCDF}"/>
              </a:ext>
            </a:extLst>
          </p:cNvPr>
          <p:cNvSpPr txBox="1"/>
          <p:nvPr/>
        </p:nvSpPr>
        <p:spPr>
          <a:xfrm>
            <a:off x="6596788" y="1927724"/>
            <a:ext cx="1967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  <a:buSzPct val="130000"/>
            </a:pPr>
            <a:r>
              <a:rPr lang="it-IT" sz="900" b="1">
                <a:solidFill>
                  <a:schemeClr val="accent6"/>
                </a:solidFill>
                <a:latin typeface="PT Sans" panose="020B0503020203020204" pitchFamily="34" charset="0"/>
              </a:rPr>
              <a:t>MIGLIORE</a:t>
            </a:r>
            <a:r>
              <a:rPr lang="it-IT" sz="900">
                <a:solidFill>
                  <a:schemeClr val="accent6"/>
                </a:solidFill>
                <a:latin typeface="PT Sans" panose="020B0503020203020204" pitchFamily="34" charset="0"/>
              </a:rPr>
              <a:t>: Distanza </a:t>
            </a:r>
            <a:r>
              <a:rPr lang="it-IT" sz="900" err="1">
                <a:solidFill>
                  <a:schemeClr val="accent6"/>
                </a:solidFill>
                <a:latin typeface="PT Sans" panose="020B0503020203020204" pitchFamily="34" charset="0"/>
              </a:rPr>
              <a:t>Cityblock</a:t>
            </a:r>
            <a:endParaRPr lang="it-IT" sz="900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sp>
        <p:nvSpPr>
          <p:cNvPr id="7" name="Google Shape;1118;p45">
            <a:extLst>
              <a:ext uri="{FF2B5EF4-FFF2-40B4-BE49-F238E27FC236}">
                <a16:creationId xmlns:a16="http://schemas.microsoft.com/office/drawing/2014/main" id="{3A8E82BF-F17B-00DB-7776-96D1A85F823E}"/>
              </a:ext>
            </a:extLst>
          </p:cNvPr>
          <p:cNvSpPr txBox="1"/>
          <p:nvPr/>
        </p:nvSpPr>
        <p:spPr>
          <a:xfrm flipH="1">
            <a:off x="3932392" y="3852459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Eliminazione valori NaN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" name="Google Shape;1119;p45">
            <a:extLst>
              <a:ext uri="{FF2B5EF4-FFF2-40B4-BE49-F238E27FC236}">
                <a16:creationId xmlns:a16="http://schemas.microsoft.com/office/drawing/2014/main" id="{94D3FF3B-793C-9EB0-C38B-4CF075E55880}"/>
              </a:ext>
            </a:extLst>
          </p:cNvPr>
          <p:cNvSpPr txBox="1"/>
          <p:nvPr/>
        </p:nvSpPr>
        <p:spPr>
          <a:xfrm flipH="1">
            <a:off x="3808164" y="3439659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5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" name="Google Shape;1108;p45">
            <a:extLst>
              <a:ext uri="{FF2B5EF4-FFF2-40B4-BE49-F238E27FC236}">
                <a16:creationId xmlns:a16="http://schemas.microsoft.com/office/drawing/2014/main" id="{954C3F39-0A3B-2E68-531E-F01B4ACA2F96}"/>
              </a:ext>
            </a:extLst>
          </p:cNvPr>
          <p:cNvSpPr txBox="1"/>
          <p:nvPr/>
        </p:nvSpPr>
        <p:spPr>
          <a:xfrm flipH="1">
            <a:off x="3883989" y="4081927"/>
            <a:ext cx="2387161" cy="33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Media dei frame successivi sulla riga</a:t>
            </a:r>
          </a:p>
        </p:txBody>
      </p:sp>
      <p:cxnSp>
        <p:nvCxnSpPr>
          <p:cNvPr id="11" name="Google Shape;1126;p45">
            <a:extLst>
              <a:ext uri="{FF2B5EF4-FFF2-40B4-BE49-F238E27FC236}">
                <a16:creationId xmlns:a16="http://schemas.microsoft.com/office/drawing/2014/main" id="{6EDD66E3-6D33-FB8E-2B47-653111A96CB1}"/>
              </a:ext>
            </a:extLst>
          </p:cNvPr>
          <p:cNvCxnSpPr>
            <a:cxnSpLocks/>
            <a:stCxn id="15" idx="6"/>
            <a:endCxn id="1138" idx="2"/>
          </p:cNvCxnSpPr>
          <p:nvPr/>
        </p:nvCxnSpPr>
        <p:spPr>
          <a:xfrm>
            <a:off x="2027893" y="3407102"/>
            <a:ext cx="2580350" cy="257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4" name="Google Shape;1137;p45">
            <a:extLst>
              <a:ext uri="{FF2B5EF4-FFF2-40B4-BE49-F238E27FC236}">
                <a16:creationId xmlns:a16="http://schemas.microsoft.com/office/drawing/2014/main" id="{EFE47685-B749-9A15-9BF2-795CFFE61D4D}"/>
              </a:ext>
            </a:extLst>
          </p:cNvPr>
          <p:cNvGrpSpPr/>
          <p:nvPr/>
        </p:nvGrpSpPr>
        <p:grpSpPr>
          <a:xfrm>
            <a:off x="1809781" y="3279152"/>
            <a:ext cx="255900" cy="255900"/>
            <a:chOff x="533563" y="1346425"/>
            <a:chExt cx="255900" cy="255900"/>
          </a:xfrm>
        </p:grpSpPr>
        <p:sp>
          <p:nvSpPr>
            <p:cNvPr id="15" name="Google Shape;1138;p45">
              <a:extLst>
                <a:ext uri="{FF2B5EF4-FFF2-40B4-BE49-F238E27FC236}">
                  <a16:creationId xmlns:a16="http://schemas.microsoft.com/office/drawing/2014/main" id="{7223E09E-D1B0-E7D2-7085-1BB6FEA42549}"/>
                </a:ext>
              </a:extLst>
            </p:cNvPr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24;p45">
              <a:extLst>
                <a:ext uri="{FF2B5EF4-FFF2-40B4-BE49-F238E27FC236}">
                  <a16:creationId xmlns:a16="http://schemas.microsoft.com/office/drawing/2014/main" id="{753EED0B-F56E-0267-9C1E-021F50285037}"/>
                </a:ext>
              </a:extLst>
            </p:cNvPr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2678339-1134-8AB7-43AA-CA6386335C4A}"/>
              </a:ext>
            </a:extLst>
          </p:cNvPr>
          <p:cNvSpPr txBox="1"/>
          <p:nvPr/>
        </p:nvSpPr>
        <p:spPr>
          <a:xfrm>
            <a:off x="6701220" y="4169870"/>
            <a:ext cx="2160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  <a:buSzPct val="130000"/>
            </a:pPr>
            <a:r>
              <a:rPr lang="it-IT" sz="900" b="1">
                <a:solidFill>
                  <a:schemeClr val="accent6"/>
                </a:solidFill>
                <a:latin typeface="PT Sans" panose="020B0503020203020204" pitchFamily="34" charset="0"/>
              </a:rPr>
              <a:t>MIGLIORE: </a:t>
            </a:r>
            <a:r>
              <a:rPr lang="it-IT" sz="900">
                <a:solidFill>
                  <a:schemeClr val="accent6"/>
                </a:solidFill>
                <a:latin typeface="PT Sans" panose="020B0503020203020204" pitchFamily="34" charset="0"/>
              </a:rPr>
              <a:t>6 frame al secondo random</a:t>
            </a:r>
          </a:p>
        </p:txBody>
      </p:sp>
    </p:spTree>
    <p:extLst>
      <p:ext uri="{BB962C8B-B14F-4D97-AF65-F5344CB8AC3E}">
        <p14:creationId xmlns:p14="http://schemas.microsoft.com/office/powerpoint/2010/main" val="2238619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282498" y="15503"/>
            <a:ext cx="8184995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</a:t>
            </a:r>
            <a:r>
              <a:rPr lang="en" u="sng"/>
              <a:t>S</a:t>
            </a:r>
            <a:r>
              <a:rPr lang="en"/>
              <a:t> </a:t>
            </a:r>
            <a:br>
              <a:rPr lang="en"/>
            </a:br>
            <a:r>
              <a:rPr lang="en"/>
              <a:t>CON SPARSE CODING</a:t>
            </a:r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99C04FB-7D9F-7C9A-D9AF-FAC51E916425}"/>
              </a:ext>
            </a:extLst>
          </p:cNvPr>
          <p:cNvGrpSpPr/>
          <p:nvPr/>
        </p:nvGrpSpPr>
        <p:grpSpPr>
          <a:xfrm>
            <a:off x="870832" y="1040998"/>
            <a:ext cx="1831441" cy="1168234"/>
            <a:chOff x="948787" y="900073"/>
            <a:chExt cx="1831441" cy="1168234"/>
          </a:xfrm>
        </p:grpSpPr>
        <p:sp>
          <p:nvSpPr>
            <p:cNvPr id="3" name="Google Shape;1103;p45">
              <a:extLst>
                <a:ext uri="{FF2B5EF4-FFF2-40B4-BE49-F238E27FC236}">
                  <a16:creationId xmlns:a16="http://schemas.microsoft.com/office/drawing/2014/main" id="{2BF65CC8-4EB5-7730-7666-B0B3A954E239}"/>
                </a:ext>
              </a:extLst>
            </p:cNvPr>
            <p:cNvSpPr txBox="1"/>
            <p:nvPr/>
          </p:nvSpPr>
          <p:spPr>
            <a:xfrm flipH="1">
              <a:off x="948787" y="1051566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1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" name="Google Shape;1104;p45">
              <a:extLst>
                <a:ext uri="{FF2B5EF4-FFF2-40B4-BE49-F238E27FC236}">
                  <a16:creationId xmlns:a16="http://schemas.microsoft.com/office/drawing/2014/main" id="{0463C37C-D635-B37E-9594-759EA0B20B0B}"/>
                </a:ext>
              </a:extLst>
            </p:cNvPr>
            <p:cNvSpPr txBox="1"/>
            <p:nvPr/>
          </p:nvSpPr>
          <p:spPr>
            <a:xfrm flipH="1">
              <a:off x="967928" y="1407611"/>
              <a:ext cx="1812300" cy="660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Introduzione al concetto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Sparse Coding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5" name="Google Shape;1131;p45">
              <a:extLst>
                <a:ext uri="{FF2B5EF4-FFF2-40B4-BE49-F238E27FC236}">
                  <a16:creationId xmlns:a16="http://schemas.microsoft.com/office/drawing/2014/main" id="{012385BF-8F02-5FC5-5C65-4F1E5BF28ECC}"/>
                </a:ext>
              </a:extLst>
            </p:cNvPr>
            <p:cNvGrpSpPr/>
            <p:nvPr/>
          </p:nvGrpSpPr>
          <p:grpSpPr>
            <a:xfrm>
              <a:off x="1655966" y="900073"/>
              <a:ext cx="255900" cy="255900"/>
              <a:chOff x="533563" y="1346425"/>
              <a:chExt cx="255900" cy="255900"/>
            </a:xfrm>
          </p:grpSpPr>
          <p:sp>
            <p:nvSpPr>
              <p:cNvPr id="6" name="Google Shape;1132;p45">
                <a:extLst>
                  <a:ext uri="{FF2B5EF4-FFF2-40B4-BE49-F238E27FC236}">
                    <a16:creationId xmlns:a16="http://schemas.microsoft.com/office/drawing/2014/main" id="{7C60B25F-C40A-E264-948C-4C4431C85D3F}"/>
                  </a:ext>
                </a:extLst>
              </p:cNvPr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110;p45">
                <a:extLst>
                  <a:ext uri="{FF2B5EF4-FFF2-40B4-BE49-F238E27FC236}">
                    <a16:creationId xmlns:a16="http://schemas.microsoft.com/office/drawing/2014/main" id="{16E6A1B2-CEA9-E986-D1AF-2F8F61345135}"/>
                  </a:ext>
                </a:extLst>
              </p:cNvPr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3752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CBD839-194A-0381-465F-69041414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49496"/>
            <a:ext cx="8261939" cy="855900"/>
          </a:xfrm>
        </p:spPr>
        <p:txBody>
          <a:bodyPr/>
          <a:lstStyle/>
          <a:p>
            <a:r>
              <a:rPr lang="it-IT"/>
              <a:t>SPARSE CODING in pillole</a:t>
            </a:r>
          </a:p>
        </p:txBody>
      </p:sp>
      <p:sp>
        <p:nvSpPr>
          <p:cNvPr id="2" name="Sottotitolo 11">
            <a:extLst>
              <a:ext uri="{FF2B5EF4-FFF2-40B4-BE49-F238E27FC236}">
                <a16:creationId xmlns:a16="http://schemas.microsoft.com/office/drawing/2014/main" id="{E65DB31D-AE5C-A24A-48BB-DF4474121489}"/>
              </a:ext>
            </a:extLst>
          </p:cNvPr>
          <p:cNvSpPr txBox="1">
            <a:spLocks/>
          </p:cNvSpPr>
          <p:nvPr/>
        </p:nvSpPr>
        <p:spPr>
          <a:xfrm>
            <a:off x="379141" y="1205396"/>
            <a:ext cx="4323141" cy="314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>
              <a:buNone/>
            </a:pPr>
            <a:r>
              <a:rPr lang="it-IT" sz="1400"/>
              <a:t>La </a:t>
            </a:r>
            <a:r>
              <a:rPr lang="it-IT" sz="1400" b="1"/>
              <a:t>codifica sparsa</a:t>
            </a:r>
            <a:r>
              <a:rPr lang="it-IT" sz="1400"/>
              <a:t> è una tecnica di apprendimento non supervisionato che cerca di trovare una rappresentazione più compatta e informativa dei dati. </a:t>
            </a:r>
          </a:p>
          <a:p>
            <a:pPr marL="152400" indent="0">
              <a:buNone/>
            </a:pPr>
            <a:endParaRPr lang="it-IT" sz="1400"/>
          </a:p>
          <a:p>
            <a:pPr marL="152400" indent="0">
              <a:buNone/>
            </a:pPr>
            <a:r>
              <a:rPr lang="it-IT" sz="1400"/>
              <a:t>L'obiettivo principale della codifica sparsa è di produrre una rappresentazione del dato di input in cui solo un piccolo numero di caratteristiche del dizionario di caratteristiche appreso sono attivate, ovvero hanno un valore diverso da zero. </a:t>
            </a:r>
          </a:p>
          <a:p>
            <a:pPr marL="152400" indent="0">
              <a:buNone/>
            </a:pPr>
            <a:r>
              <a:rPr lang="it-IT" sz="1400"/>
              <a:t>Questo significa che la maggior parte dei valori nella nuova rappresentazione sono zero, rendendo la rappresentazione appunto </a:t>
            </a:r>
            <a:r>
              <a:rPr lang="it-IT" sz="1400" b="1"/>
              <a:t>"sparsa"</a:t>
            </a:r>
            <a:r>
              <a:rPr lang="it-IT" sz="1400"/>
              <a:t>.</a:t>
            </a:r>
            <a:endParaRPr lang="it-IT" sz="1800"/>
          </a:p>
          <a:p>
            <a:pPr marL="152400" indent="0">
              <a:buNone/>
            </a:pPr>
            <a:endParaRPr lang="it-IT" sz="1400"/>
          </a:p>
          <a:p>
            <a:pPr marL="152400" indent="0">
              <a:buNone/>
            </a:pPr>
            <a:br>
              <a:rPr lang="it-IT" sz="1600">
                <a:latin typeface="PT Sans" panose="020B0503020203020204" pitchFamily="34" charset="77"/>
              </a:rPr>
            </a:br>
            <a:endParaRPr lang="it-IT" sz="160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339FA7-1685-9742-0E0C-10B350127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74" y="1372322"/>
            <a:ext cx="3977985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7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282498" y="15503"/>
            <a:ext cx="8184995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</a:t>
            </a:r>
            <a:r>
              <a:rPr lang="en" u="sng"/>
              <a:t>S</a:t>
            </a:r>
            <a:r>
              <a:rPr lang="en"/>
              <a:t> </a:t>
            </a:r>
            <a:br>
              <a:rPr lang="en"/>
            </a:br>
            <a:r>
              <a:rPr lang="en"/>
              <a:t>CON SPARSE CODING</a:t>
            </a:r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65D51A3-3DEE-4FFE-33DE-84BA150F11D8}"/>
              </a:ext>
            </a:extLst>
          </p:cNvPr>
          <p:cNvGrpSpPr/>
          <p:nvPr/>
        </p:nvGrpSpPr>
        <p:grpSpPr>
          <a:xfrm>
            <a:off x="3179031" y="1026451"/>
            <a:ext cx="1812300" cy="1756090"/>
            <a:chOff x="948787" y="900073"/>
            <a:chExt cx="1812300" cy="1756090"/>
          </a:xfrm>
        </p:grpSpPr>
        <p:sp>
          <p:nvSpPr>
            <p:cNvPr id="1103" name="Google Shape;1103;p45"/>
            <p:cNvSpPr txBox="1"/>
            <p:nvPr/>
          </p:nvSpPr>
          <p:spPr>
            <a:xfrm flipH="1">
              <a:off x="948787" y="1051566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2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104" name="Google Shape;1104;p45"/>
            <p:cNvSpPr txBox="1"/>
            <p:nvPr/>
          </p:nvSpPr>
          <p:spPr>
            <a:xfrm flipH="1">
              <a:off x="1049850" y="1405996"/>
              <a:ext cx="1599942" cy="45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Caricamento video solo zona labiale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1131" name="Google Shape;1131;p45"/>
            <p:cNvGrpSpPr/>
            <p:nvPr/>
          </p:nvGrpSpPr>
          <p:grpSpPr>
            <a:xfrm>
              <a:off x="1655966" y="900073"/>
              <a:ext cx="255900" cy="255900"/>
              <a:chOff x="533563" y="1346425"/>
              <a:chExt cx="255900" cy="255900"/>
            </a:xfrm>
          </p:grpSpPr>
          <p:sp>
            <p:nvSpPr>
              <p:cNvPr id="1132" name="Google Shape;1132;p45"/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5"/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" name="Immagine 1" descr="Immagine che contiene Dente, labbro, organo, primo piano&#10;&#10;Descrizione generata automaticamente">
              <a:extLst>
                <a:ext uri="{FF2B5EF4-FFF2-40B4-BE49-F238E27FC236}">
                  <a16:creationId xmlns:a16="http://schemas.microsoft.com/office/drawing/2014/main" id="{4F3519E7-B7AA-B0C4-7368-D02F584C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443" y="1899753"/>
              <a:ext cx="1134615" cy="756410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7970F1AF-D5E9-EEBB-066D-9532587A9880}"/>
              </a:ext>
            </a:extLst>
          </p:cNvPr>
          <p:cNvGrpSpPr/>
          <p:nvPr/>
        </p:nvGrpSpPr>
        <p:grpSpPr>
          <a:xfrm>
            <a:off x="870832" y="1040998"/>
            <a:ext cx="1831441" cy="1168234"/>
            <a:chOff x="948787" y="900073"/>
            <a:chExt cx="1831441" cy="1168234"/>
          </a:xfrm>
        </p:grpSpPr>
        <p:sp>
          <p:nvSpPr>
            <p:cNvPr id="5" name="Google Shape;1103;p45">
              <a:extLst>
                <a:ext uri="{FF2B5EF4-FFF2-40B4-BE49-F238E27FC236}">
                  <a16:creationId xmlns:a16="http://schemas.microsoft.com/office/drawing/2014/main" id="{189C7D07-03D6-4E46-A33E-7DDDA2D2F98D}"/>
                </a:ext>
              </a:extLst>
            </p:cNvPr>
            <p:cNvSpPr txBox="1"/>
            <p:nvPr/>
          </p:nvSpPr>
          <p:spPr>
            <a:xfrm flipH="1">
              <a:off x="948787" y="1051566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1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" name="Google Shape;1104;p45">
              <a:extLst>
                <a:ext uri="{FF2B5EF4-FFF2-40B4-BE49-F238E27FC236}">
                  <a16:creationId xmlns:a16="http://schemas.microsoft.com/office/drawing/2014/main" id="{5027E054-8ECC-E195-A51A-CEEAEE941D94}"/>
                </a:ext>
              </a:extLst>
            </p:cNvPr>
            <p:cNvSpPr txBox="1"/>
            <p:nvPr/>
          </p:nvSpPr>
          <p:spPr>
            <a:xfrm flipH="1">
              <a:off x="967928" y="1407611"/>
              <a:ext cx="1812300" cy="660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Introduzione al concetto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Sparse Coding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7" name="Google Shape;1131;p45">
              <a:extLst>
                <a:ext uri="{FF2B5EF4-FFF2-40B4-BE49-F238E27FC236}">
                  <a16:creationId xmlns:a16="http://schemas.microsoft.com/office/drawing/2014/main" id="{F2C34ADB-894C-0205-4326-C16201ACBD3F}"/>
                </a:ext>
              </a:extLst>
            </p:cNvPr>
            <p:cNvGrpSpPr/>
            <p:nvPr/>
          </p:nvGrpSpPr>
          <p:grpSpPr>
            <a:xfrm>
              <a:off x="1655966" y="900073"/>
              <a:ext cx="255900" cy="255900"/>
              <a:chOff x="533563" y="1346425"/>
              <a:chExt cx="255900" cy="255900"/>
            </a:xfrm>
          </p:grpSpPr>
          <p:sp>
            <p:nvSpPr>
              <p:cNvPr id="10" name="Google Shape;1132;p45">
                <a:extLst>
                  <a:ext uri="{FF2B5EF4-FFF2-40B4-BE49-F238E27FC236}">
                    <a16:creationId xmlns:a16="http://schemas.microsoft.com/office/drawing/2014/main" id="{E594BFFA-C9A8-1959-F789-5FDB69225FA5}"/>
                  </a:ext>
                </a:extLst>
              </p:cNvPr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10;p45">
                <a:extLst>
                  <a:ext uri="{FF2B5EF4-FFF2-40B4-BE49-F238E27FC236}">
                    <a16:creationId xmlns:a16="http://schemas.microsoft.com/office/drawing/2014/main" id="{64967B7B-C6DE-91F8-06B8-CC122F4DD0FD}"/>
                  </a:ext>
                </a:extLst>
              </p:cNvPr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" name="Google Shape;1109;p45">
            <a:extLst>
              <a:ext uri="{FF2B5EF4-FFF2-40B4-BE49-F238E27FC236}">
                <a16:creationId xmlns:a16="http://schemas.microsoft.com/office/drawing/2014/main" id="{2C040395-C17A-F568-F3C5-22FA1C27B51A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1796123" y="1154401"/>
            <a:ext cx="2127899" cy="1454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48234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282498" y="15503"/>
            <a:ext cx="8184995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</a:t>
            </a:r>
            <a:r>
              <a:rPr lang="en" u="sng"/>
              <a:t>S</a:t>
            </a:r>
            <a:r>
              <a:rPr lang="en"/>
              <a:t> </a:t>
            </a:r>
            <a:br>
              <a:rPr lang="en"/>
            </a:br>
            <a:r>
              <a:rPr lang="en"/>
              <a:t>CON SPARSE CODING</a:t>
            </a:r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65D51A3-3DEE-4FFE-33DE-84BA150F11D8}"/>
              </a:ext>
            </a:extLst>
          </p:cNvPr>
          <p:cNvGrpSpPr/>
          <p:nvPr/>
        </p:nvGrpSpPr>
        <p:grpSpPr>
          <a:xfrm>
            <a:off x="3179031" y="1026451"/>
            <a:ext cx="4778793" cy="1756090"/>
            <a:chOff x="948787" y="900073"/>
            <a:chExt cx="4778793" cy="1756090"/>
          </a:xfrm>
        </p:grpSpPr>
        <p:sp>
          <p:nvSpPr>
            <p:cNvPr id="1103" name="Google Shape;1103;p45"/>
            <p:cNvSpPr txBox="1"/>
            <p:nvPr/>
          </p:nvSpPr>
          <p:spPr>
            <a:xfrm flipH="1">
              <a:off x="948787" y="1051566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2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104" name="Google Shape;1104;p45"/>
            <p:cNvSpPr txBox="1"/>
            <p:nvPr/>
          </p:nvSpPr>
          <p:spPr>
            <a:xfrm flipH="1">
              <a:off x="1049850" y="1405996"/>
              <a:ext cx="1599942" cy="45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Caricamento video solo zona labiale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105" name="Google Shape;1105;p45"/>
            <p:cNvSpPr txBox="1"/>
            <p:nvPr/>
          </p:nvSpPr>
          <p:spPr>
            <a:xfrm flipH="1">
              <a:off x="3714603" y="1039544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3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106" name="Google Shape;1106;p45"/>
            <p:cNvSpPr txBox="1"/>
            <p:nvPr/>
          </p:nvSpPr>
          <p:spPr>
            <a:xfrm flipH="1">
              <a:off x="3732599" y="1492949"/>
              <a:ext cx="1994981" cy="343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Applicazione Sparse coding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1131" name="Google Shape;1131;p45"/>
            <p:cNvGrpSpPr/>
            <p:nvPr/>
          </p:nvGrpSpPr>
          <p:grpSpPr>
            <a:xfrm>
              <a:off x="1655966" y="900073"/>
              <a:ext cx="255900" cy="255900"/>
              <a:chOff x="533563" y="1346425"/>
              <a:chExt cx="255900" cy="255900"/>
            </a:xfrm>
          </p:grpSpPr>
          <p:sp>
            <p:nvSpPr>
              <p:cNvPr id="1132" name="Google Shape;1132;p45"/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5"/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45"/>
            <p:cNvGrpSpPr/>
            <p:nvPr/>
          </p:nvGrpSpPr>
          <p:grpSpPr>
            <a:xfrm>
              <a:off x="4455260" y="911157"/>
              <a:ext cx="255900" cy="255900"/>
              <a:chOff x="533563" y="1346425"/>
              <a:chExt cx="255900" cy="255900"/>
            </a:xfrm>
          </p:grpSpPr>
          <p:sp>
            <p:nvSpPr>
              <p:cNvPr id="1134" name="Google Shape;1134;p45"/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5"/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" name="Immagine 1" descr="Immagine che contiene Dente, labbro, organo, primo piano&#10;&#10;Descrizione generata automaticamente">
              <a:extLst>
                <a:ext uri="{FF2B5EF4-FFF2-40B4-BE49-F238E27FC236}">
                  <a16:creationId xmlns:a16="http://schemas.microsoft.com/office/drawing/2014/main" id="{4F3519E7-B7AA-B0C4-7368-D02F584C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443" y="1899753"/>
              <a:ext cx="1134615" cy="756410"/>
            </a:xfrm>
            <a:prstGeom prst="rect">
              <a:avLst/>
            </a:prstGeom>
          </p:spPr>
        </p:pic>
      </p:grpSp>
      <p:cxnSp>
        <p:nvCxnSpPr>
          <p:cNvPr id="8" name="Google Shape;1109;p45">
            <a:extLst>
              <a:ext uri="{FF2B5EF4-FFF2-40B4-BE49-F238E27FC236}">
                <a16:creationId xmlns:a16="http://schemas.microsoft.com/office/drawing/2014/main" id="{1071675C-382E-0515-A239-FF6B5B7701EA}"/>
              </a:ext>
            </a:extLst>
          </p:cNvPr>
          <p:cNvCxnSpPr>
            <a:cxnSpLocks/>
          </p:cNvCxnSpPr>
          <p:nvPr/>
        </p:nvCxnSpPr>
        <p:spPr>
          <a:xfrm flipV="1">
            <a:off x="4142110" y="1165485"/>
            <a:ext cx="2581206" cy="43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7970F1AF-D5E9-EEBB-066D-9532587A9880}"/>
              </a:ext>
            </a:extLst>
          </p:cNvPr>
          <p:cNvGrpSpPr/>
          <p:nvPr/>
        </p:nvGrpSpPr>
        <p:grpSpPr>
          <a:xfrm>
            <a:off x="870832" y="1040998"/>
            <a:ext cx="1831441" cy="1168234"/>
            <a:chOff x="948787" y="900073"/>
            <a:chExt cx="1831441" cy="1168234"/>
          </a:xfrm>
        </p:grpSpPr>
        <p:sp>
          <p:nvSpPr>
            <p:cNvPr id="5" name="Google Shape;1103;p45">
              <a:extLst>
                <a:ext uri="{FF2B5EF4-FFF2-40B4-BE49-F238E27FC236}">
                  <a16:creationId xmlns:a16="http://schemas.microsoft.com/office/drawing/2014/main" id="{189C7D07-03D6-4E46-A33E-7DDDA2D2F98D}"/>
                </a:ext>
              </a:extLst>
            </p:cNvPr>
            <p:cNvSpPr txBox="1"/>
            <p:nvPr/>
          </p:nvSpPr>
          <p:spPr>
            <a:xfrm flipH="1">
              <a:off x="948787" y="1051566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1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" name="Google Shape;1104;p45">
              <a:extLst>
                <a:ext uri="{FF2B5EF4-FFF2-40B4-BE49-F238E27FC236}">
                  <a16:creationId xmlns:a16="http://schemas.microsoft.com/office/drawing/2014/main" id="{5027E054-8ECC-E195-A51A-CEEAEE941D94}"/>
                </a:ext>
              </a:extLst>
            </p:cNvPr>
            <p:cNvSpPr txBox="1"/>
            <p:nvPr/>
          </p:nvSpPr>
          <p:spPr>
            <a:xfrm flipH="1">
              <a:off x="967928" y="1407611"/>
              <a:ext cx="1812300" cy="660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Introduzione al concetto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Sparse Coding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7" name="Google Shape;1131;p45">
              <a:extLst>
                <a:ext uri="{FF2B5EF4-FFF2-40B4-BE49-F238E27FC236}">
                  <a16:creationId xmlns:a16="http://schemas.microsoft.com/office/drawing/2014/main" id="{F2C34ADB-894C-0205-4326-C16201ACBD3F}"/>
                </a:ext>
              </a:extLst>
            </p:cNvPr>
            <p:cNvGrpSpPr/>
            <p:nvPr/>
          </p:nvGrpSpPr>
          <p:grpSpPr>
            <a:xfrm>
              <a:off x="1655966" y="900073"/>
              <a:ext cx="255900" cy="255900"/>
              <a:chOff x="533563" y="1346425"/>
              <a:chExt cx="255900" cy="255900"/>
            </a:xfrm>
          </p:grpSpPr>
          <p:sp>
            <p:nvSpPr>
              <p:cNvPr id="10" name="Google Shape;1132;p45">
                <a:extLst>
                  <a:ext uri="{FF2B5EF4-FFF2-40B4-BE49-F238E27FC236}">
                    <a16:creationId xmlns:a16="http://schemas.microsoft.com/office/drawing/2014/main" id="{E594BFFA-C9A8-1959-F789-5FDB69225FA5}"/>
                  </a:ext>
                </a:extLst>
              </p:cNvPr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10;p45">
                <a:extLst>
                  <a:ext uri="{FF2B5EF4-FFF2-40B4-BE49-F238E27FC236}">
                    <a16:creationId xmlns:a16="http://schemas.microsoft.com/office/drawing/2014/main" id="{64967B7B-C6DE-91F8-06B8-CC122F4DD0FD}"/>
                  </a:ext>
                </a:extLst>
              </p:cNvPr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" name="Google Shape;1109;p45">
            <a:extLst>
              <a:ext uri="{FF2B5EF4-FFF2-40B4-BE49-F238E27FC236}">
                <a16:creationId xmlns:a16="http://schemas.microsoft.com/office/drawing/2014/main" id="{2C040395-C17A-F568-F3C5-22FA1C27B51A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1796123" y="1154401"/>
            <a:ext cx="2127899" cy="1454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23055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7AC118-E77A-1A5D-8361-BC2FED4F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90" y="289932"/>
            <a:ext cx="9225776" cy="727793"/>
          </a:xfrm>
        </p:spPr>
        <p:txBody>
          <a:bodyPr/>
          <a:lstStyle/>
          <a:p>
            <a:r>
              <a:rPr lang="it-IT"/>
              <a:t>SPARSE CODING 60.000 COMPONENTI</a:t>
            </a:r>
          </a:p>
        </p:txBody>
      </p:sp>
      <p:pic>
        <p:nvPicPr>
          <p:cNvPr id="8" name="Immagine 7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F6DBFD81-4F3C-F474-65BC-7D4A0BC3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62" y="1017725"/>
            <a:ext cx="4594753" cy="371334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B8CB1C4-FAF7-2A44-337E-093112FDEAA2}"/>
              </a:ext>
            </a:extLst>
          </p:cNvPr>
          <p:cNvSpPr txBox="1"/>
          <p:nvPr/>
        </p:nvSpPr>
        <p:spPr>
          <a:xfrm>
            <a:off x="526418" y="1475396"/>
            <a:ext cx="34870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 algn="ctr">
              <a:buNone/>
            </a:pPr>
            <a:r>
              <a:rPr lang="it-IT">
                <a:solidFill>
                  <a:schemeClr val="accent6"/>
                </a:solidFill>
                <a:latin typeface="PT Sans" panose="020B0503020203020204" pitchFamily="34" charset="0"/>
              </a:rPr>
              <a:t>60.000 componenti </a:t>
            </a:r>
          </a:p>
          <a:p>
            <a:pPr marL="152400" indent="0" algn="ctr">
              <a:buNone/>
            </a:pPr>
            <a:r>
              <a:rPr lang="it-IT">
                <a:solidFill>
                  <a:schemeClr val="accent6"/>
                </a:solidFill>
                <a:latin typeface="PT Sans" panose="020B0503020203020204" pitchFamily="34" charset="0"/>
              </a:rPr>
              <a:t>= </a:t>
            </a:r>
          </a:p>
          <a:p>
            <a:pPr marL="152400" indent="0" algn="ctr">
              <a:buNone/>
            </a:pPr>
            <a:r>
              <a:rPr lang="it-IT">
                <a:solidFill>
                  <a:schemeClr val="accent6"/>
                </a:solidFill>
                <a:latin typeface="PT Sans" panose="020B0503020203020204" pitchFamily="34" charset="0"/>
              </a:rPr>
              <a:t>60.000 colonne del dataset</a:t>
            </a:r>
            <a:endParaRPr lang="it-IT" sz="1400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2727F7-543D-9707-B009-8F0CD7DC6D18}"/>
              </a:ext>
            </a:extLst>
          </p:cNvPr>
          <p:cNvSpPr txBox="1"/>
          <p:nvPr/>
        </p:nvSpPr>
        <p:spPr>
          <a:xfrm>
            <a:off x="1005961" y="2740583"/>
            <a:ext cx="300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Troppa confusione generale e valori troppo distanti tra di loro!</a:t>
            </a:r>
            <a:endParaRPr lang="it-IT" sz="1400" b="1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pic>
        <p:nvPicPr>
          <p:cNvPr id="1026" name="Picture 2" descr="Luca Russo - CONFUSIONE TERMINOLOGICA E CONVINZIONE Passa... | Facebook">
            <a:extLst>
              <a:ext uri="{FF2B5EF4-FFF2-40B4-BE49-F238E27FC236}">
                <a16:creationId xmlns:a16="http://schemas.microsoft.com/office/drawing/2014/main" id="{A6260BC7-5758-C22C-7911-E9D9FB2F0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10" y="3339099"/>
            <a:ext cx="1973802" cy="1296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2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099D419-8C36-38BB-1A29-3B31F93E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23" y="236180"/>
            <a:ext cx="7946077" cy="689427"/>
          </a:xfrm>
        </p:spPr>
        <p:txBody>
          <a:bodyPr/>
          <a:lstStyle/>
          <a:p>
            <a:r>
              <a:rPr lang="it-IT" sz="2400"/>
              <a:t>QUESTIONI APERTE DURANTE I TEST…</a:t>
            </a:r>
          </a:p>
        </p:txBody>
      </p:sp>
      <p:sp>
        <p:nvSpPr>
          <p:cNvPr id="14" name="Sottotitolo 3">
            <a:extLst>
              <a:ext uri="{FF2B5EF4-FFF2-40B4-BE49-F238E27FC236}">
                <a16:creationId xmlns:a16="http://schemas.microsoft.com/office/drawing/2014/main" id="{3BDA9CFC-E244-3C89-E091-8AB4C641DCFA}"/>
              </a:ext>
            </a:extLst>
          </p:cNvPr>
          <p:cNvSpPr txBox="1">
            <a:spLocks/>
          </p:cNvSpPr>
          <p:nvPr/>
        </p:nvSpPr>
        <p:spPr>
          <a:xfrm>
            <a:off x="477923" y="1485785"/>
            <a:ext cx="6725765" cy="7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>
              <a:buNone/>
            </a:pPr>
            <a:r>
              <a:rPr lang="it-IT" sz="1600" b="1"/>
              <a:t>DUBBIO: </a:t>
            </a:r>
            <a:r>
              <a:rPr lang="it-IT" sz="1600"/>
              <a:t>Il dataset è troppo grande, c’è troppa confusione tra i valori.</a:t>
            </a:r>
          </a:p>
          <a:p>
            <a:pPr marL="152400" indent="0">
              <a:buNone/>
            </a:pPr>
            <a:r>
              <a:rPr lang="it-IT" sz="1600" b="1"/>
              <a:t>Cosa possiamo fare?</a:t>
            </a:r>
            <a:endParaRPr lang="it-IT" sz="16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AEF129-5FDC-5EFA-7A74-7AB61462835B}"/>
              </a:ext>
            </a:extLst>
          </p:cNvPr>
          <p:cNvSpPr txBox="1"/>
          <p:nvPr/>
        </p:nvSpPr>
        <p:spPr>
          <a:xfrm>
            <a:off x="477923" y="3834242"/>
            <a:ext cx="71123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chemeClr val="accent4"/>
                </a:solidFill>
                <a:latin typeface="PT Sans" panose="020B0503020203020204" pitchFamily="34" charset="0"/>
              </a:rPr>
              <a:t>ESPERIMENTO :</a:t>
            </a:r>
            <a:r>
              <a:rPr lang="it-IT" sz="2800">
                <a:solidFill>
                  <a:schemeClr val="accent4"/>
                </a:solidFill>
                <a:latin typeface="PT Sans" panose="020B0503020203020204" pitchFamily="34" charset="0"/>
              </a:rPr>
              <a:t> </a:t>
            </a:r>
          </a:p>
          <a:p>
            <a:r>
              <a:rPr lang="it-IT" sz="2000">
                <a:solidFill>
                  <a:schemeClr val="accent4"/>
                </a:solidFill>
                <a:latin typeface="PT Sans" panose="020B0503020203020204" pitchFamily="34" charset="0"/>
              </a:rPr>
              <a:t>Applicazione </a:t>
            </a:r>
            <a:r>
              <a:rPr lang="it-IT" sz="2000" b="1">
                <a:solidFill>
                  <a:schemeClr val="accent4"/>
                </a:solidFill>
                <a:latin typeface="PT Sans" panose="020B0503020203020204" pitchFamily="34" charset="0"/>
              </a:rPr>
              <a:t>PCA (</a:t>
            </a:r>
            <a:r>
              <a:rPr lang="it-IT" sz="2000" b="1" err="1">
                <a:solidFill>
                  <a:schemeClr val="accent4"/>
                </a:solidFill>
                <a:latin typeface="PT Sans" panose="020B0503020203020204" pitchFamily="34" charset="0"/>
              </a:rPr>
              <a:t>Principal</a:t>
            </a:r>
            <a:r>
              <a:rPr lang="it-IT" sz="2000" b="1">
                <a:solidFill>
                  <a:schemeClr val="accent4"/>
                </a:solidFill>
                <a:latin typeface="PT Sans" panose="020B0503020203020204" pitchFamily="34" charset="0"/>
              </a:rPr>
              <a:t> Component Analysis)</a:t>
            </a:r>
            <a:r>
              <a:rPr lang="it-IT" sz="2000">
                <a:solidFill>
                  <a:schemeClr val="accent4"/>
                </a:solidFill>
                <a:latin typeface="PT Sans" panose="020B0503020203020204" pitchFamily="34" charset="0"/>
              </a:rPr>
              <a:t> al dataset</a:t>
            </a:r>
            <a:endParaRPr lang="it-IT" sz="2800">
              <a:solidFill>
                <a:schemeClr val="accent4"/>
              </a:solidFill>
              <a:latin typeface="PT Sans" panose="020B0503020203020204" pitchFamily="34" charset="0"/>
            </a:endParaRPr>
          </a:p>
        </p:txBody>
      </p:sp>
      <p:pic>
        <p:nvPicPr>
          <p:cNvPr id="1028" name="Picture 4" descr="A humorous meme blending the “ doubt your doubts ” line with the... |  Download Scientific Diagram">
            <a:extLst>
              <a:ext uri="{FF2B5EF4-FFF2-40B4-BE49-F238E27FC236}">
                <a16:creationId xmlns:a16="http://schemas.microsoft.com/office/drawing/2014/main" id="{C7218792-A164-B724-F62C-2722CFDC1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97" y="1542588"/>
            <a:ext cx="1836925" cy="22916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472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282498" y="15503"/>
            <a:ext cx="8184995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</a:t>
            </a:r>
            <a:r>
              <a:rPr lang="en" u="sng"/>
              <a:t>S</a:t>
            </a:r>
            <a:r>
              <a:rPr lang="en"/>
              <a:t> </a:t>
            </a:r>
            <a:br>
              <a:rPr lang="en"/>
            </a:br>
            <a:r>
              <a:rPr lang="en"/>
              <a:t>CON SPARSE CODING</a:t>
            </a:r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65D51A3-3DEE-4FFE-33DE-84BA150F11D8}"/>
              </a:ext>
            </a:extLst>
          </p:cNvPr>
          <p:cNvGrpSpPr/>
          <p:nvPr/>
        </p:nvGrpSpPr>
        <p:grpSpPr>
          <a:xfrm>
            <a:off x="3179031" y="1026451"/>
            <a:ext cx="4778793" cy="1756090"/>
            <a:chOff x="948787" y="900073"/>
            <a:chExt cx="4778793" cy="1756090"/>
          </a:xfrm>
        </p:grpSpPr>
        <p:sp>
          <p:nvSpPr>
            <p:cNvPr id="1103" name="Google Shape;1103;p45"/>
            <p:cNvSpPr txBox="1"/>
            <p:nvPr/>
          </p:nvSpPr>
          <p:spPr>
            <a:xfrm flipH="1">
              <a:off x="948787" y="1051566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2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104" name="Google Shape;1104;p45"/>
            <p:cNvSpPr txBox="1"/>
            <p:nvPr/>
          </p:nvSpPr>
          <p:spPr>
            <a:xfrm flipH="1">
              <a:off x="1049850" y="1405996"/>
              <a:ext cx="1599942" cy="45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Caricamento video solo zona labiale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105" name="Google Shape;1105;p45"/>
            <p:cNvSpPr txBox="1"/>
            <p:nvPr/>
          </p:nvSpPr>
          <p:spPr>
            <a:xfrm flipH="1">
              <a:off x="3714603" y="1039544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3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106" name="Google Shape;1106;p45"/>
            <p:cNvSpPr txBox="1"/>
            <p:nvPr/>
          </p:nvSpPr>
          <p:spPr>
            <a:xfrm flipH="1">
              <a:off x="3732599" y="1492949"/>
              <a:ext cx="1994981" cy="343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Applicazione Sparse coding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1131" name="Google Shape;1131;p45"/>
            <p:cNvGrpSpPr/>
            <p:nvPr/>
          </p:nvGrpSpPr>
          <p:grpSpPr>
            <a:xfrm>
              <a:off x="1655966" y="900073"/>
              <a:ext cx="255900" cy="255900"/>
              <a:chOff x="533563" y="1346425"/>
              <a:chExt cx="255900" cy="255900"/>
            </a:xfrm>
          </p:grpSpPr>
          <p:sp>
            <p:nvSpPr>
              <p:cNvPr id="1132" name="Google Shape;1132;p45"/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5"/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45"/>
            <p:cNvGrpSpPr/>
            <p:nvPr/>
          </p:nvGrpSpPr>
          <p:grpSpPr>
            <a:xfrm>
              <a:off x="4455260" y="911157"/>
              <a:ext cx="255900" cy="255900"/>
              <a:chOff x="533563" y="1346425"/>
              <a:chExt cx="255900" cy="255900"/>
            </a:xfrm>
          </p:grpSpPr>
          <p:sp>
            <p:nvSpPr>
              <p:cNvPr id="1134" name="Google Shape;1134;p45"/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5"/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" name="Immagine 1" descr="Immagine che contiene Dente, labbro, organo, primo piano&#10;&#10;Descrizione generata automaticamente">
              <a:extLst>
                <a:ext uri="{FF2B5EF4-FFF2-40B4-BE49-F238E27FC236}">
                  <a16:creationId xmlns:a16="http://schemas.microsoft.com/office/drawing/2014/main" id="{4F3519E7-B7AA-B0C4-7368-D02F584C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443" y="1899753"/>
              <a:ext cx="1134615" cy="756410"/>
            </a:xfrm>
            <a:prstGeom prst="rect">
              <a:avLst/>
            </a:prstGeom>
          </p:spPr>
        </p:pic>
      </p:grpSp>
      <p:cxnSp>
        <p:nvCxnSpPr>
          <p:cNvPr id="8" name="Google Shape;1109;p45">
            <a:extLst>
              <a:ext uri="{FF2B5EF4-FFF2-40B4-BE49-F238E27FC236}">
                <a16:creationId xmlns:a16="http://schemas.microsoft.com/office/drawing/2014/main" id="{1071675C-382E-0515-A239-FF6B5B7701EA}"/>
              </a:ext>
            </a:extLst>
          </p:cNvPr>
          <p:cNvCxnSpPr>
            <a:cxnSpLocks/>
          </p:cNvCxnSpPr>
          <p:nvPr/>
        </p:nvCxnSpPr>
        <p:spPr>
          <a:xfrm flipV="1">
            <a:off x="4142110" y="1165485"/>
            <a:ext cx="2581206" cy="43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7970F1AF-D5E9-EEBB-066D-9532587A9880}"/>
              </a:ext>
            </a:extLst>
          </p:cNvPr>
          <p:cNvGrpSpPr/>
          <p:nvPr/>
        </p:nvGrpSpPr>
        <p:grpSpPr>
          <a:xfrm>
            <a:off x="870832" y="1040998"/>
            <a:ext cx="1831441" cy="1168234"/>
            <a:chOff x="948787" y="900073"/>
            <a:chExt cx="1831441" cy="1168234"/>
          </a:xfrm>
        </p:grpSpPr>
        <p:sp>
          <p:nvSpPr>
            <p:cNvPr id="5" name="Google Shape;1103;p45">
              <a:extLst>
                <a:ext uri="{FF2B5EF4-FFF2-40B4-BE49-F238E27FC236}">
                  <a16:creationId xmlns:a16="http://schemas.microsoft.com/office/drawing/2014/main" id="{189C7D07-03D6-4E46-A33E-7DDDA2D2F98D}"/>
                </a:ext>
              </a:extLst>
            </p:cNvPr>
            <p:cNvSpPr txBox="1"/>
            <p:nvPr/>
          </p:nvSpPr>
          <p:spPr>
            <a:xfrm flipH="1">
              <a:off x="948787" y="1051566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1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" name="Google Shape;1104;p45">
              <a:extLst>
                <a:ext uri="{FF2B5EF4-FFF2-40B4-BE49-F238E27FC236}">
                  <a16:creationId xmlns:a16="http://schemas.microsoft.com/office/drawing/2014/main" id="{5027E054-8ECC-E195-A51A-CEEAEE941D94}"/>
                </a:ext>
              </a:extLst>
            </p:cNvPr>
            <p:cNvSpPr txBox="1"/>
            <p:nvPr/>
          </p:nvSpPr>
          <p:spPr>
            <a:xfrm flipH="1">
              <a:off x="967928" y="1407611"/>
              <a:ext cx="1812300" cy="660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Introduzione al concetto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Sparse Coding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7" name="Google Shape;1131;p45">
              <a:extLst>
                <a:ext uri="{FF2B5EF4-FFF2-40B4-BE49-F238E27FC236}">
                  <a16:creationId xmlns:a16="http://schemas.microsoft.com/office/drawing/2014/main" id="{F2C34ADB-894C-0205-4326-C16201ACBD3F}"/>
                </a:ext>
              </a:extLst>
            </p:cNvPr>
            <p:cNvGrpSpPr/>
            <p:nvPr/>
          </p:nvGrpSpPr>
          <p:grpSpPr>
            <a:xfrm>
              <a:off x="1655966" y="900073"/>
              <a:ext cx="255900" cy="255900"/>
              <a:chOff x="533563" y="1346425"/>
              <a:chExt cx="255900" cy="255900"/>
            </a:xfrm>
          </p:grpSpPr>
          <p:sp>
            <p:nvSpPr>
              <p:cNvPr id="10" name="Google Shape;1132;p45">
                <a:extLst>
                  <a:ext uri="{FF2B5EF4-FFF2-40B4-BE49-F238E27FC236}">
                    <a16:creationId xmlns:a16="http://schemas.microsoft.com/office/drawing/2014/main" id="{E594BFFA-C9A8-1959-F789-5FDB69225FA5}"/>
                  </a:ext>
                </a:extLst>
              </p:cNvPr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10;p45">
                <a:extLst>
                  <a:ext uri="{FF2B5EF4-FFF2-40B4-BE49-F238E27FC236}">
                    <a16:creationId xmlns:a16="http://schemas.microsoft.com/office/drawing/2014/main" id="{64967B7B-C6DE-91F8-06B8-CC122F4DD0FD}"/>
                  </a:ext>
                </a:extLst>
              </p:cNvPr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" name="Google Shape;1109;p45">
            <a:extLst>
              <a:ext uri="{FF2B5EF4-FFF2-40B4-BE49-F238E27FC236}">
                <a16:creationId xmlns:a16="http://schemas.microsoft.com/office/drawing/2014/main" id="{2C040395-C17A-F568-F3C5-22FA1C27B51A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1796123" y="1154401"/>
            <a:ext cx="2127899" cy="1454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2AE73F22-5DF5-DB2B-F95C-B2866430BC37}"/>
              </a:ext>
            </a:extLst>
          </p:cNvPr>
          <p:cNvGrpSpPr/>
          <p:nvPr/>
        </p:nvGrpSpPr>
        <p:grpSpPr>
          <a:xfrm>
            <a:off x="6487728" y="1145405"/>
            <a:ext cx="1812300" cy="2949526"/>
            <a:chOff x="6670766" y="-628958"/>
            <a:chExt cx="1812300" cy="2949526"/>
          </a:xfrm>
        </p:grpSpPr>
        <p:cxnSp>
          <p:nvCxnSpPr>
            <p:cNvPr id="30" name="Google Shape;1143;p45">
              <a:extLst>
                <a:ext uri="{FF2B5EF4-FFF2-40B4-BE49-F238E27FC236}">
                  <a16:creationId xmlns:a16="http://schemas.microsoft.com/office/drawing/2014/main" id="{BE1DB80D-55F1-9907-148E-47B5605E4CF0}"/>
                </a:ext>
              </a:extLst>
            </p:cNvPr>
            <p:cNvCxnSpPr>
              <a:cxnSpLocks/>
              <a:stCxn id="1094" idx="6"/>
              <a:endCxn id="1134" idx="6"/>
            </p:cNvCxnSpPr>
            <p:nvPr/>
          </p:nvCxnSpPr>
          <p:spPr>
            <a:xfrm flipH="1" flipV="1">
              <a:off x="7069509" y="-628958"/>
              <a:ext cx="165738" cy="2068221"/>
            </a:xfrm>
            <a:prstGeom prst="curvedConnector3">
              <a:avLst>
                <a:gd name="adj1" fmla="val -81523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1118;p45">
              <a:extLst>
                <a:ext uri="{FF2B5EF4-FFF2-40B4-BE49-F238E27FC236}">
                  <a16:creationId xmlns:a16="http://schemas.microsoft.com/office/drawing/2014/main" id="{F0CE9C87-7579-D692-6CD3-71FC731A25AD}"/>
                </a:ext>
              </a:extLst>
            </p:cNvPr>
            <p:cNvSpPr txBox="1"/>
            <p:nvPr/>
          </p:nvSpPr>
          <p:spPr>
            <a:xfrm flipH="1">
              <a:off x="6670766" y="2000768"/>
              <a:ext cx="1812300" cy="3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Applicazione P</a:t>
              </a:r>
              <a:r>
                <a:rPr lang="it-IT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CA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9" name="Google Shape;1119;p45">
              <a:extLst>
                <a:ext uri="{FF2B5EF4-FFF2-40B4-BE49-F238E27FC236}">
                  <a16:creationId xmlns:a16="http://schemas.microsoft.com/office/drawing/2014/main" id="{115A0050-A389-D9D7-531A-06D2389AE811}"/>
                </a:ext>
              </a:extLst>
            </p:cNvPr>
            <p:cNvSpPr txBox="1"/>
            <p:nvPr/>
          </p:nvSpPr>
          <p:spPr>
            <a:xfrm flipH="1">
              <a:off x="6670766" y="1546927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4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8" name="Google Shape;1140;p45">
              <a:extLst>
                <a:ext uri="{FF2B5EF4-FFF2-40B4-BE49-F238E27FC236}">
                  <a16:creationId xmlns:a16="http://schemas.microsoft.com/office/drawing/2014/main" id="{47BC7323-DFDF-33F5-48C8-C98273316732}"/>
                </a:ext>
              </a:extLst>
            </p:cNvPr>
            <p:cNvSpPr/>
            <p:nvPr/>
          </p:nvSpPr>
          <p:spPr>
            <a:xfrm>
              <a:off x="7034292" y="13642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125;p45">
            <a:extLst>
              <a:ext uri="{FF2B5EF4-FFF2-40B4-BE49-F238E27FC236}">
                <a16:creationId xmlns:a16="http://schemas.microsoft.com/office/drawing/2014/main" id="{4D7C2C37-138F-27C0-3E06-6DC59ADF6487}"/>
              </a:ext>
            </a:extLst>
          </p:cNvPr>
          <p:cNvSpPr/>
          <p:nvPr/>
        </p:nvSpPr>
        <p:spPr>
          <a:xfrm>
            <a:off x="6813454" y="3105756"/>
            <a:ext cx="255900" cy="25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18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4"/>
          <p:cNvSpPr txBox="1">
            <a:spLocks noGrp="1"/>
          </p:cNvSpPr>
          <p:nvPr>
            <p:ph type="title"/>
          </p:nvPr>
        </p:nvSpPr>
        <p:spPr>
          <a:xfrm>
            <a:off x="3541653" y="2094915"/>
            <a:ext cx="5379307" cy="1879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OBIETTIVI</a:t>
            </a:r>
            <a:br>
              <a:rPr lang="en" sz="3200"/>
            </a:br>
            <a:r>
              <a:rPr lang="en" sz="3200"/>
              <a:t>DEL PROGETTO</a:t>
            </a:r>
            <a:endParaRPr sz="3200"/>
          </a:p>
        </p:txBody>
      </p:sp>
      <p:sp>
        <p:nvSpPr>
          <p:cNvPr id="770" name="Google Shape;770;p34"/>
          <p:cNvSpPr txBox="1">
            <a:spLocks noGrp="1"/>
          </p:cNvSpPr>
          <p:nvPr>
            <p:ph type="title" idx="2"/>
          </p:nvPr>
        </p:nvSpPr>
        <p:spPr>
          <a:xfrm>
            <a:off x="3776888" y="973111"/>
            <a:ext cx="2041200" cy="13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771" name="Google Shape;771;p34"/>
          <p:cNvCxnSpPr/>
          <p:nvPr/>
        </p:nvCxnSpPr>
        <p:spPr>
          <a:xfrm>
            <a:off x="3541653" y="1069514"/>
            <a:ext cx="0" cy="102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72" name="Google Shape;772;p34"/>
          <p:cNvGrpSpPr/>
          <p:nvPr/>
        </p:nvGrpSpPr>
        <p:grpSpPr>
          <a:xfrm>
            <a:off x="-354091" y="240868"/>
            <a:ext cx="3265825" cy="5144600"/>
            <a:chOff x="218875" y="-56400"/>
            <a:chExt cx="3265825" cy="5144600"/>
          </a:xfrm>
        </p:grpSpPr>
        <p:sp>
          <p:nvSpPr>
            <p:cNvPr id="773" name="Google Shape;773;p34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5" name="Google Shape;775;p34"/>
            <p:cNvCxnSpPr>
              <a:endCxn id="773" idx="4"/>
            </p:cNvCxnSpPr>
            <p:nvPr/>
          </p:nvCxnSpPr>
          <p:spPr>
            <a:xfrm rot="5400000" flipH="1">
              <a:off x="138325" y="703850"/>
              <a:ext cx="900000" cy="558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34"/>
            <p:cNvCxnSpPr>
              <a:stCxn id="773" idx="6"/>
              <a:endCxn id="774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34"/>
            <p:cNvCxnSpPr>
              <a:stCxn id="774" idx="6"/>
              <a:endCxn id="778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name="adj1" fmla="val -36919"/>
                <a:gd name="adj2" fmla="val 1103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79" name="Google Shape;779;p34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1" name="Google Shape;781;p34"/>
            <p:cNvCxnSpPr>
              <a:endCxn id="782" idx="2"/>
            </p:cNvCxnSpPr>
            <p:nvPr/>
          </p:nvCxnSpPr>
          <p:spPr>
            <a:xfrm rot="-5400000">
              <a:off x="-309425" y="3774500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3" name="Google Shape;783;p34"/>
            <p:cNvCxnSpPr>
              <a:stCxn id="774" idx="2"/>
              <a:endCxn id="782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4" name="Google Shape;784;p34"/>
            <p:cNvCxnSpPr>
              <a:stCxn id="779" idx="6"/>
              <a:endCxn id="785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name="adj1" fmla="val 34890"/>
                <a:gd name="adj2" fmla="val 1489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6" name="Google Shape;786;p34"/>
            <p:cNvCxnSpPr>
              <a:stCxn id="785" idx="4"/>
              <a:endCxn id="774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7" name="Google Shape;787;p34"/>
            <p:cNvCxnSpPr>
              <a:stCxn id="780" idx="2"/>
              <a:endCxn id="774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name="adj1" fmla="val -107993"/>
                <a:gd name="adj2" fmla="val 5355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8" name="Google Shape;788;p34"/>
            <p:cNvCxnSpPr>
              <a:stCxn id="779" idx="5"/>
            </p:cNvCxnSpPr>
            <p:nvPr/>
          </p:nvCxnSpPr>
          <p:spPr>
            <a:xfrm rot="-5400000" flipH="1">
              <a:off x="1745716" y="728541"/>
              <a:ext cx="1710600" cy="338400"/>
            </a:xfrm>
            <a:prstGeom prst="curvedConnector3">
              <a:avLst>
                <a:gd name="adj1" fmla="val 504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9" name="Google Shape;789;p34"/>
            <p:cNvCxnSpPr>
              <a:stCxn id="774" idx="4"/>
              <a:endCxn id="790" idx="0"/>
            </p:cNvCxnSpPr>
            <p:nvPr/>
          </p:nvCxnSpPr>
          <p:spPr>
            <a:xfrm rot="-5400000" flipH="1">
              <a:off x="1686450" y="2873438"/>
              <a:ext cx="861000" cy="230100"/>
            </a:xfrm>
            <a:prstGeom prst="curvedConnector3">
              <a:avLst>
                <a:gd name="adj1" fmla="val 556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91" name="Google Shape;791;p34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792" name="Google Shape;792;p3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34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794" name="Google Shape;794;p3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795;p34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796" name="Google Shape;796;p34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34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798" name="Google Shape;798;p34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" name="Google Shape;799;p34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0" name="Google Shape;800;p34"/>
            <p:cNvCxnSpPr>
              <a:stCxn id="799" idx="0"/>
              <a:endCxn id="778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801" name="Google Shape;801;p34"/>
          <p:cNvSpPr/>
          <p:nvPr/>
        </p:nvSpPr>
        <p:spPr>
          <a:xfrm>
            <a:off x="2506975" y="362070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4"/>
          <p:cNvSpPr/>
          <p:nvPr/>
        </p:nvSpPr>
        <p:spPr>
          <a:xfrm>
            <a:off x="7276400" y="40639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099D419-8C36-38BB-1A29-3B31F93E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236181"/>
            <a:ext cx="8374380" cy="813632"/>
          </a:xfrm>
        </p:spPr>
        <p:txBody>
          <a:bodyPr/>
          <a:lstStyle/>
          <a:p>
            <a:r>
              <a:rPr lang="it-IT"/>
              <a:t>APPLICAZIONE PCA AL DATASET SPARSE CODING</a:t>
            </a:r>
          </a:p>
        </p:txBody>
      </p:sp>
      <p:sp>
        <p:nvSpPr>
          <p:cNvPr id="14" name="Sottotitolo 3">
            <a:extLst>
              <a:ext uri="{FF2B5EF4-FFF2-40B4-BE49-F238E27FC236}">
                <a16:creationId xmlns:a16="http://schemas.microsoft.com/office/drawing/2014/main" id="{3BDA9CFC-E244-3C89-E091-8AB4C641DCFA}"/>
              </a:ext>
            </a:extLst>
          </p:cNvPr>
          <p:cNvSpPr txBox="1">
            <a:spLocks/>
          </p:cNvSpPr>
          <p:nvPr/>
        </p:nvSpPr>
        <p:spPr>
          <a:xfrm>
            <a:off x="327660" y="1049813"/>
            <a:ext cx="4244341" cy="355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>
              <a:buNone/>
            </a:pPr>
            <a:endParaRPr lang="it-IT" sz="1800"/>
          </a:p>
          <a:p>
            <a:pPr marL="152400" indent="0">
              <a:buNone/>
            </a:pPr>
            <a:r>
              <a:rPr lang="it-IT" sz="1800" b="1"/>
              <a:t>Libreria utilizzata: </a:t>
            </a:r>
            <a:r>
              <a:rPr lang="it-IT" sz="1400" err="1"/>
              <a:t>sklearn.decomposition.PCA</a:t>
            </a:r>
            <a:r>
              <a:rPr lang="it-IT" sz="1400"/>
              <a:t> di Python</a:t>
            </a:r>
          </a:p>
          <a:p>
            <a:pPr marL="152400" indent="0">
              <a:buNone/>
            </a:pPr>
            <a:endParaRPr lang="it-IT" sz="1800" b="1"/>
          </a:p>
          <a:p>
            <a:pPr marL="152400" indent="0">
              <a:buNone/>
            </a:pPr>
            <a:r>
              <a:rPr lang="it-IT" sz="1800" b="1"/>
              <a:t>Approccio</a:t>
            </a:r>
            <a:r>
              <a:rPr lang="it-IT" sz="1800"/>
              <a:t>: confronto tra varie configurazioni di kernel (Uniforme, Gaussiano, Laplaciano, </a:t>
            </a:r>
            <a:r>
              <a:rPr lang="it-IT" sz="1800" err="1"/>
              <a:t>Epanechnikov</a:t>
            </a:r>
            <a:r>
              <a:rPr lang="it-IT" sz="1800"/>
              <a:t>, Triangolare) e sigma da 0.05 a 1.2 a intervalli di 0.10</a:t>
            </a:r>
          </a:p>
          <a:p>
            <a:pPr marL="152400" indent="0">
              <a:buNone/>
            </a:pPr>
            <a:endParaRPr lang="it-IT" sz="1800"/>
          </a:p>
          <a:p>
            <a:pPr marL="152400" indent="0">
              <a:buNone/>
            </a:pPr>
            <a:r>
              <a:rPr lang="it-IT" sz="1800" b="1"/>
              <a:t>Numero di componenti: </a:t>
            </a:r>
            <a:r>
              <a:rPr lang="it-IT" sz="1800"/>
              <a:t>4, 8, 20, 40, </a:t>
            </a:r>
          </a:p>
          <a:p>
            <a:pPr marL="152400" indent="0">
              <a:buNone/>
            </a:pPr>
            <a:r>
              <a:rPr lang="it-IT" sz="1800"/>
              <a:t>60, 80, 120, 160</a:t>
            </a:r>
          </a:p>
        </p:txBody>
      </p:sp>
      <p:pic>
        <p:nvPicPr>
          <p:cNvPr id="2" name="Immagine 1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91CD2AA-E1DD-6AF2-10A8-24E1CBBF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59" y="1206845"/>
            <a:ext cx="4108329" cy="32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21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099D419-8C36-38BB-1A29-3B31F93E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32" y="236181"/>
            <a:ext cx="7967268" cy="572700"/>
          </a:xfrm>
        </p:spPr>
        <p:txBody>
          <a:bodyPr/>
          <a:lstStyle/>
          <a:p>
            <a:r>
              <a:rPr lang="it-IT"/>
              <a:t>COME È STATO FATTO?</a:t>
            </a:r>
          </a:p>
        </p:txBody>
      </p:sp>
      <p:sp>
        <p:nvSpPr>
          <p:cNvPr id="14" name="Sottotitolo 3">
            <a:extLst>
              <a:ext uri="{FF2B5EF4-FFF2-40B4-BE49-F238E27FC236}">
                <a16:creationId xmlns:a16="http://schemas.microsoft.com/office/drawing/2014/main" id="{3BDA9CFC-E244-3C89-E091-8AB4C641DCFA}"/>
              </a:ext>
            </a:extLst>
          </p:cNvPr>
          <p:cNvSpPr txBox="1">
            <a:spLocks/>
          </p:cNvSpPr>
          <p:nvPr/>
        </p:nvSpPr>
        <p:spPr>
          <a:xfrm>
            <a:off x="292069" y="1272346"/>
            <a:ext cx="7967268" cy="90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>
              <a:buNone/>
            </a:pPr>
            <a:r>
              <a:rPr lang="it-IT" sz="1800" b="1"/>
              <a:t>Script: </a:t>
            </a:r>
            <a:r>
              <a:rPr lang="it-IT" sz="1800"/>
              <a:t>utilizzo di script automatico per calcolare la configurazione ottimale della rete, il tutto analizzando </a:t>
            </a:r>
            <a:r>
              <a:rPr lang="it-IT" sz="1800" b="1"/>
              <a:t>8 file csv </a:t>
            </a:r>
            <a:r>
              <a:rPr lang="it-IT" sz="1800"/>
              <a:t>per un totale di </a:t>
            </a:r>
            <a:r>
              <a:rPr lang="it-IT" sz="1800" b="1"/>
              <a:t>480 prove.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8A7527F-2DA7-4765-88EE-490EBA4E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0000" y="2609522"/>
            <a:ext cx="7718023" cy="10897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C572F7-E126-7DFC-1281-1A79D4A52969}"/>
              </a:ext>
            </a:extLst>
          </p:cNvPr>
          <p:cNvSpPr txBox="1"/>
          <p:nvPr/>
        </p:nvSpPr>
        <p:spPr>
          <a:xfrm>
            <a:off x="0" y="224487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 algn="ctr">
              <a:buNone/>
            </a:pPr>
            <a:r>
              <a:rPr lang="it-IT" sz="1800" b="1">
                <a:solidFill>
                  <a:schemeClr val="accent6"/>
                </a:solidFill>
                <a:latin typeface="PT Sans" panose="020B0503020203020204" pitchFamily="34" charset="0"/>
              </a:rPr>
              <a:t>OUTPUT SCRIPT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567648-D469-24A3-9E6A-D2284C0E2019}"/>
              </a:ext>
            </a:extLst>
          </p:cNvPr>
          <p:cNvSpPr txBox="1"/>
          <p:nvPr/>
        </p:nvSpPr>
        <p:spPr>
          <a:xfrm>
            <a:off x="0" y="394354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 algn="ctr">
              <a:buNone/>
            </a:pPr>
            <a:r>
              <a:rPr lang="it-IT" sz="1800" b="1">
                <a:solidFill>
                  <a:schemeClr val="tx1">
                    <a:lumMod val="60000"/>
                    <a:lumOff val="40000"/>
                  </a:schemeClr>
                </a:solidFill>
                <a:latin typeface="PT Sans" panose="020B0503020203020204" pitchFamily="34" charset="0"/>
              </a:rPr>
              <a:t>RISULTATO FINALE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220F47-772E-5A79-07C6-93D40DF3040F}"/>
              </a:ext>
            </a:extLst>
          </p:cNvPr>
          <p:cNvSpPr txBox="1"/>
          <p:nvPr/>
        </p:nvSpPr>
        <p:spPr>
          <a:xfrm>
            <a:off x="292069" y="4277486"/>
            <a:ext cx="8695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 algn="ctr">
              <a:buNone/>
            </a:pPr>
            <a:r>
              <a:rPr lang="it-IT" sz="1800">
                <a:solidFill>
                  <a:schemeClr val="accent6"/>
                </a:solidFill>
                <a:latin typeface="PT Sans" panose="020B0503020203020204" pitchFamily="34" charset="0"/>
              </a:rPr>
              <a:t>8 componenti scelta migliore, ma </a:t>
            </a:r>
            <a:r>
              <a:rPr lang="it-IT" sz="1800" err="1">
                <a:solidFill>
                  <a:schemeClr val="accent6"/>
                </a:solidFill>
                <a:latin typeface="PT Sans" panose="020B0503020203020204" pitchFamily="34" charset="0"/>
              </a:rPr>
              <a:t>accuracy</a:t>
            </a:r>
            <a:r>
              <a:rPr lang="it-IT" sz="1800">
                <a:solidFill>
                  <a:schemeClr val="accent6"/>
                </a:solidFill>
                <a:latin typeface="PT Sans" panose="020B0503020203020204" pitchFamily="34" charset="0"/>
              </a:rPr>
              <a:t> più bassa rispetto all’uso delle distanze</a:t>
            </a:r>
            <a:endParaRPr lang="it-IT" sz="1800" b="1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52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8" name="Google Shape;1109;p45">
            <a:extLst>
              <a:ext uri="{FF2B5EF4-FFF2-40B4-BE49-F238E27FC236}">
                <a16:creationId xmlns:a16="http://schemas.microsoft.com/office/drawing/2014/main" id="{049B020F-0329-23B7-4B93-880B7DF21BF7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503153" y="3228763"/>
            <a:ext cx="2348101" cy="2960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282498" y="15503"/>
            <a:ext cx="8184995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</a:t>
            </a:r>
            <a:r>
              <a:rPr lang="en" u="sng"/>
              <a:t>S</a:t>
            </a:r>
            <a:r>
              <a:rPr lang="en"/>
              <a:t> </a:t>
            </a:r>
            <a:br>
              <a:rPr lang="en"/>
            </a:br>
            <a:r>
              <a:rPr lang="en"/>
              <a:t>CON SPARSE CODING</a:t>
            </a:r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65D51A3-3DEE-4FFE-33DE-84BA150F11D8}"/>
              </a:ext>
            </a:extLst>
          </p:cNvPr>
          <p:cNvGrpSpPr/>
          <p:nvPr/>
        </p:nvGrpSpPr>
        <p:grpSpPr>
          <a:xfrm>
            <a:off x="3179031" y="1026451"/>
            <a:ext cx="4778792" cy="1756090"/>
            <a:chOff x="948787" y="900073"/>
            <a:chExt cx="4778792" cy="1756090"/>
          </a:xfrm>
        </p:grpSpPr>
        <p:sp>
          <p:nvSpPr>
            <p:cNvPr id="1103" name="Google Shape;1103;p45"/>
            <p:cNvSpPr txBox="1"/>
            <p:nvPr/>
          </p:nvSpPr>
          <p:spPr>
            <a:xfrm flipH="1">
              <a:off x="948787" y="1051566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2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104" name="Google Shape;1104;p45"/>
            <p:cNvSpPr txBox="1"/>
            <p:nvPr/>
          </p:nvSpPr>
          <p:spPr>
            <a:xfrm flipH="1">
              <a:off x="1049850" y="1405996"/>
              <a:ext cx="1599942" cy="45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Caricamento video solo zona labiale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105" name="Google Shape;1105;p45"/>
            <p:cNvSpPr txBox="1"/>
            <p:nvPr/>
          </p:nvSpPr>
          <p:spPr>
            <a:xfrm flipH="1">
              <a:off x="3714603" y="1039544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3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106" name="Google Shape;1106;p45"/>
            <p:cNvSpPr txBox="1"/>
            <p:nvPr/>
          </p:nvSpPr>
          <p:spPr>
            <a:xfrm flipH="1">
              <a:off x="3732598" y="1456004"/>
              <a:ext cx="1994981" cy="380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Applicazione Sparse coding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1131" name="Google Shape;1131;p45"/>
            <p:cNvGrpSpPr/>
            <p:nvPr/>
          </p:nvGrpSpPr>
          <p:grpSpPr>
            <a:xfrm>
              <a:off x="1655966" y="900073"/>
              <a:ext cx="255900" cy="255900"/>
              <a:chOff x="533563" y="1346425"/>
              <a:chExt cx="255900" cy="255900"/>
            </a:xfrm>
          </p:grpSpPr>
          <p:sp>
            <p:nvSpPr>
              <p:cNvPr id="1132" name="Google Shape;1132;p45"/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5"/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45"/>
            <p:cNvGrpSpPr/>
            <p:nvPr/>
          </p:nvGrpSpPr>
          <p:grpSpPr>
            <a:xfrm>
              <a:off x="4455260" y="911157"/>
              <a:ext cx="255900" cy="255900"/>
              <a:chOff x="533563" y="1346425"/>
              <a:chExt cx="255900" cy="255900"/>
            </a:xfrm>
          </p:grpSpPr>
          <p:sp>
            <p:nvSpPr>
              <p:cNvPr id="1134" name="Google Shape;1134;p45"/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5"/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" name="Immagine 1" descr="Immagine che contiene Dente, labbro, organo, primo piano&#10;&#10;Descrizione generata automaticamente">
              <a:extLst>
                <a:ext uri="{FF2B5EF4-FFF2-40B4-BE49-F238E27FC236}">
                  <a16:creationId xmlns:a16="http://schemas.microsoft.com/office/drawing/2014/main" id="{4F3519E7-B7AA-B0C4-7368-D02F584C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443" y="1899753"/>
              <a:ext cx="1134615" cy="756410"/>
            </a:xfrm>
            <a:prstGeom prst="rect">
              <a:avLst/>
            </a:prstGeom>
          </p:spPr>
        </p:pic>
      </p:grpSp>
      <p:cxnSp>
        <p:nvCxnSpPr>
          <p:cNvPr id="8" name="Google Shape;1109;p45">
            <a:extLst>
              <a:ext uri="{FF2B5EF4-FFF2-40B4-BE49-F238E27FC236}">
                <a16:creationId xmlns:a16="http://schemas.microsoft.com/office/drawing/2014/main" id="{1071675C-382E-0515-A239-FF6B5B7701EA}"/>
              </a:ext>
            </a:extLst>
          </p:cNvPr>
          <p:cNvCxnSpPr>
            <a:cxnSpLocks/>
          </p:cNvCxnSpPr>
          <p:nvPr/>
        </p:nvCxnSpPr>
        <p:spPr>
          <a:xfrm flipV="1">
            <a:off x="4142110" y="1165485"/>
            <a:ext cx="2581206" cy="43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7970F1AF-D5E9-EEBB-066D-9532587A9880}"/>
              </a:ext>
            </a:extLst>
          </p:cNvPr>
          <p:cNvGrpSpPr/>
          <p:nvPr/>
        </p:nvGrpSpPr>
        <p:grpSpPr>
          <a:xfrm>
            <a:off x="870832" y="1040998"/>
            <a:ext cx="1831441" cy="1168234"/>
            <a:chOff x="948787" y="900073"/>
            <a:chExt cx="1831441" cy="1168234"/>
          </a:xfrm>
        </p:grpSpPr>
        <p:sp>
          <p:nvSpPr>
            <p:cNvPr id="5" name="Google Shape;1103;p45">
              <a:extLst>
                <a:ext uri="{FF2B5EF4-FFF2-40B4-BE49-F238E27FC236}">
                  <a16:creationId xmlns:a16="http://schemas.microsoft.com/office/drawing/2014/main" id="{189C7D07-03D6-4E46-A33E-7DDDA2D2F98D}"/>
                </a:ext>
              </a:extLst>
            </p:cNvPr>
            <p:cNvSpPr txBox="1"/>
            <p:nvPr/>
          </p:nvSpPr>
          <p:spPr>
            <a:xfrm flipH="1">
              <a:off x="948787" y="1051566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1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" name="Google Shape;1104;p45">
              <a:extLst>
                <a:ext uri="{FF2B5EF4-FFF2-40B4-BE49-F238E27FC236}">
                  <a16:creationId xmlns:a16="http://schemas.microsoft.com/office/drawing/2014/main" id="{5027E054-8ECC-E195-A51A-CEEAEE941D94}"/>
                </a:ext>
              </a:extLst>
            </p:cNvPr>
            <p:cNvSpPr txBox="1"/>
            <p:nvPr/>
          </p:nvSpPr>
          <p:spPr>
            <a:xfrm flipH="1">
              <a:off x="967928" y="1407611"/>
              <a:ext cx="1812300" cy="660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Introduzione al concetto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Sparse Coding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7" name="Google Shape;1131;p45">
              <a:extLst>
                <a:ext uri="{FF2B5EF4-FFF2-40B4-BE49-F238E27FC236}">
                  <a16:creationId xmlns:a16="http://schemas.microsoft.com/office/drawing/2014/main" id="{F2C34ADB-894C-0205-4326-C16201ACBD3F}"/>
                </a:ext>
              </a:extLst>
            </p:cNvPr>
            <p:cNvGrpSpPr/>
            <p:nvPr/>
          </p:nvGrpSpPr>
          <p:grpSpPr>
            <a:xfrm>
              <a:off x="1655966" y="900073"/>
              <a:ext cx="255900" cy="255900"/>
              <a:chOff x="533563" y="1346425"/>
              <a:chExt cx="255900" cy="255900"/>
            </a:xfrm>
          </p:grpSpPr>
          <p:sp>
            <p:nvSpPr>
              <p:cNvPr id="10" name="Google Shape;1132;p45">
                <a:extLst>
                  <a:ext uri="{FF2B5EF4-FFF2-40B4-BE49-F238E27FC236}">
                    <a16:creationId xmlns:a16="http://schemas.microsoft.com/office/drawing/2014/main" id="{E594BFFA-C9A8-1959-F789-5FDB69225FA5}"/>
                  </a:ext>
                </a:extLst>
              </p:cNvPr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10;p45">
                <a:extLst>
                  <a:ext uri="{FF2B5EF4-FFF2-40B4-BE49-F238E27FC236}">
                    <a16:creationId xmlns:a16="http://schemas.microsoft.com/office/drawing/2014/main" id="{64967B7B-C6DE-91F8-06B8-CC122F4DD0FD}"/>
                  </a:ext>
                </a:extLst>
              </p:cNvPr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" name="Google Shape;1109;p45">
            <a:extLst>
              <a:ext uri="{FF2B5EF4-FFF2-40B4-BE49-F238E27FC236}">
                <a16:creationId xmlns:a16="http://schemas.microsoft.com/office/drawing/2014/main" id="{2C040395-C17A-F568-F3C5-22FA1C27B51A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1796123" y="1154401"/>
            <a:ext cx="2127899" cy="1454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4" name="Google Shape;1107;p45">
            <a:extLst>
              <a:ext uri="{FF2B5EF4-FFF2-40B4-BE49-F238E27FC236}">
                <a16:creationId xmlns:a16="http://schemas.microsoft.com/office/drawing/2014/main" id="{E973AEA7-58D2-82AF-5913-34895F424184}"/>
              </a:ext>
            </a:extLst>
          </p:cNvPr>
          <p:cNvSpPr txBox="1"/>
          <p:nvPr/>
        </p:nvSpPr>
        <p:spPr>
          <a:xfrm flipH="1">
            <a:off x="3665850" y="325234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5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6" name="Google Shape;1108;p45">
            <a:extLst>
              <a:ext uri="{FF2B5EF4-FFF2-40B4-BE49-F238E27FC236}">
                <a16:creationId xmlns:a16="http://schemas.microsoft.com/office/drawing/2014/main" id="{54E1D164-0E41-B4C1-BF3E-C9679A201A79}"/>
              </a:ext>
            </a:extLst>
          </p:cNvPr>
          <p:cNvSpPr txBox="1"/>
          <p:nvPr/>
        </p:nvSpPr>
        <p:spPr>
          <a:xfrm flipH="1">
            <a:off x="3664671" y="3678134"/>
            <a:ext cx="1812300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Eliminazione valori NaN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0" name="Google Shape;1143;p45">
            <a:extLst>
              <a:ext uri="{FF2B5EF4-FFF2-40B4-BE49-F238E27FC236}">
                <a16:creationId xmlns:a16="http://schemas.microsoft.com/office/drawing/2014/main" id="{BE1DB80D-55F1-9907-148E-47B5605E4CF0}"/>
              </a:ext>
            </a:extLst>
          </p:cNvPr>
          <p:cNvCxnSpPr>
            <a:cxnSpLocks/>
            <a:stCxn id="1094" idx="6"/>
          </p:cNvCxnSpPr>
          <p:nvPr/>
        </p:nvCxnSpPr>
        <p:spPr>
          <a:xfrm flipH="1" flipV="1">
            <a:off x="6886471" y="1145405"/>
            <a:ext cx="165738" cy="2068221"/>
          </a:xfrm>
          <a:prstGeom prst="curvedConnector3">
            <a:avLst>
              <a:gd name="adj1" fmla="val -815237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8" name="Google Shape;1118;p45">
            <a:extLst>
              <a:ext uri="{FF2B5EF4-FFF2-40B4-BE49-F238E27FC236}">
                <a16:creationId xmlns:a16="http://schemas.microsoft.com/office/drawing/2014/main" id="{F0CE9C87-7579-D692-6CD3-71FC731A25AD}"/>
              </a:ext>
            </a:extLst>
          </p:cNvPr>
          <p:cNvSpPr txBox="1"/>
          <p:nvPr/>
        </p:nvSpPr>
        <p:spPr>
          <a:xfrm flipH="1">
            <a:off x="6163204" y="3692294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Applicazione P</a:t>
            </a: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CA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9" name="Google Shape;1119;p45">
            <a:extLst>
              <a:ext uri="{FF2B5EF4-FFF2-40B4-BE49-F238E27FC236}">
                <a16:creationId xmlns:a16="http://schemas.microsoft.com/office/drawing/2014/main" id="{115A0050-A389-D9D7-531A-06D2389AE811}"/>
              </a:ext>
            </a:extLst>
          </p:cNvPr>
          <p:cNvSpPr txBox="1"/>
          <p:nvPr/>
        </p:nvSpPr>
        <p:spPr>
          <a:xfrm flipH="1">
            <a:off x="6090457" y="326073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4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45" name="Google Shape;1139;p45">
            <a:extLst>
              <a:ext uri="{FF2B5EF4-FFF2-40B4-BE49-F238E27FC236}">
                <a16:creationId xmlns:a16="http://schemas.microsoft.com/office/drawing/2014/main" id="{76A336FC-0B54-2BED-F028-B3F9C088ECEF}"/>
              </a:ext>
            </a:extLst>
          </p:cNvPr>
          <p:cNvGrpSpPr/>
          <p:nvPr/>
        </p:nvGrpSpPr>
        <p:grpSpPr>
          <a:xfrm>
            <a:off x="4447927" y="3096421"/>
            <a:ext cx="2583627" cy="255900"/>
            <a:chOff x="-923989" y="-764131"/>
            <a:chExt cx="2583627" cy="255900"/>
          </a:xfrm>
        </p:grpSpPr>
        <p:sp>
          <p:nvSpPr>
            <p:cNvPr id="48" name="Google Shape;1140;p45">
              <a:extLst>
                <a:ext uri="{FF2B5EF4-FFF2-40B4-BE49-F238E27FC236}">
                  <a16:creationId xmlns:a16="http://schemas.microsoft.com/office/drawing/2014/main" id="{47BC7323-DFDF-33F5-48C8-C98273316732}"/>
                </a:ext>
              </a:extLst>
            </p:cNvPr>
            <p:cNvSpPr/>
            <p:nvPr/>
          </p:nvSpPr>
          <p:spPr>
            <a:xfrm>
              <a:off x="1479338" y="-721939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5;p45">
              <a:extLst>
                <a:ext uri="{FF2B5EF4-FFF2-40B4-BE49-F238E27FC236}">
                  <a16:creationId xmlns:a16="http://schemas.microsoft.com/office/drawing/2014/main" id="{C2DA8239-5A72-BD49-E438-5FEFDBA1ADA2}"/>
                </a:ext>
              </a:extLst>
            </p:cNvPr>
            <p:cNvSpPr/>
            <p:nvPr/>
          </p:nvSpPr>
          <p:spPr>
            <a:xfrm>
              <a:off x="-923989" y="-764131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108;p45">
            <a:extLst>
              <a:ext uri="{FF2B5EF4-FFF2-40B4-BE49-F238E27FC236}">
                <a16:creationId xmlns:a16="http://schemas.microsoft.com/office/drawing/2014/main" id="{18467D32-931E-D9B0-5A99-0DCAFDF87F55}"/>
              </a:ext>
            </a:extLst>
          </p:cNvPr>
          <p:cNvSpPr txBox="1"/>
          <p:nvPr/>
        </p:nvSpPr>
        <p:spPr>
          <a:xfrm flipH="1">
            <a:off x="3664671" y="3909774"/>
            <a:ext cx="2255278" cy="52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accent6"/>
              </a:buClr>
              <a:buSzPct val="130000"/>
            </a:pPr>
            <a:r>
              <a:rPr lang="it-IT" sz="900">
                <a:solidFill>
                  <a:schemeClr val="accent1"/>
                </a:solidFill>
                <a:latin typeface="PT Sans"/>
                <a:sym typeface="PT Sans"/>
              </a:rPr>
              <a:t>Media dei frame successivi sulla riga</a:t>
            </a:r>
          </a:p>
        </p:txBody>
      </p:sp>
      <p:sp>
        <p:nvSpPr>
          <p:cNvPr id="1093" name="Google Shape;1138;p45">
            <a:extLst>
              <a:ext uri="{FF2B5EF4-FFF2-40B4-BE49-F238E27FC236}">
                <a16:creationId xmlns:a16="http://schemas.microsoft.com/office/drawing/2014/main" id="{9FB5BA60-6011-7E5F-C73A-601BC8F87ECE}"/>
              </a:ext>
            </a:extLst>
          </p:cNvPr>
          <p:cNvSpPr/>
          <p:nvPr/>
        </p:nvSpPr>
        <p:spPr>
          <a:xfrm>
            <a:off x="4484050" y="3137205"/>
            <a:ext cx="180300" cy="180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125;p45">
            <a:extLst>
              <a:ext uri="{FF2B5EF4-FFF2-40B4-BE49-F238E27FC236}">
                <a16:creationId xmlns:a16="http://schemas.microsoft.com/office/drawing/2014/main" id="{4D7C2C37-138F-27C0-3E06-6DC59ADF6487}"/>
              </a:ext>
            </a:extLst>
          </p:cNvPr>
          <p:cNvSpPr/>
          <p:nvPr/>
        </p:nvSpPr>
        <p:spPr>
          <a:xfrm>
            <a:off x="6813454" y="3105756"/>
            <a:ext cx="255900" cy="25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423817-434D-652F-AA2D-1A6E9A2F7865}"/>
              </a:ext>
            </a:extLst>
          </p:cNvPr>
          <p:cNvSpPr txBox="1"/>
          <p:nvPr/>
        </p:nvSpPr>
        <p:spPr>
          <a:xfrm>
            <a:off x="6404040" y="3983088"/>
            <a:ext cx="2160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  <a:buSzPct val="130000"/>
            </a:pPr>
            <a:r>
              <a:rPr lang="it-IT" sz="900" b="1">
                <a:solidFill>
                  <a:schemeClr val="accent6"/>
                </a:solidFill>
                <a:latin typeface="PT Sans" panose="020B0503020203020204" pitchFamily="34" charset="0"/>
              </a:rPr>
              <a:t>MIGLIORE: </a:t>
            </a:r>
            <a:r>
              <a:rPr lang="it-IT" sz="900">
                <a:solidFill>
                  <a:schemeClr val="accent6"/>
                </a:solidFill>
                <a:latin typeface="PT Sans" panose="020B0503020203020204" pitchFamily="34" charset="0"/>
              </a:rPr>
              <a:t>8 componenti scelta migliore</a:t>
            </a:r>
          </a:p>
        </p:txBody>
      </p:sp>
    </p:spTree>
    <p:extLst>
      <p:ext uri="{BB962C8B-B14F-4D97-AF65-F5344CB8AC3E}">
        <p14:creationId xmlns:p14="http://schemas.microsoft.com/office/powerpoint/2010/main" val="366039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8" name="Google Shape;1109;p45">
            <a:extLst>
              <a:ext uri="{FF2B5EF4-FFF2-40B4-BE49-F238E27FC236}">
                <a16:creationId xmlns:a16="http://schemas.microsoft.com/office/drawing/2014/main" id="{049B020F-0329-23B7-4B93-880B7DF21BF7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503153" y="3228763"/>
            <a:ext cx="2348101" cy="2960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282498" y="15503"/>
            <a:ext cx="8184995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</a:t>
            </a:r>
            <a:r>
              <a:rPr lang="en" u="sng"/>
              <a:t>S</a:t>
            </a:r>
            <a:r>
              <a:rPr lang="en"/>
              <a:t> </a:t>
            </a:r>
            <a:br>
              <a:rPr lang="en"/>
            </a:br>
            <a:r>
              <a:rPr lang="en"/>
              <a:t>CON SPARSE CODING</a:t>
            </a:r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65D51A3-3DEE-4FFE-33DE-84BA150F11D8}"/>
              </a:ext>
            </a:extLst>
          </p:cNvPr>
          <p:cNvGrpSpPr/>
          <p:nvPr/>
        </p:nvGrpSpPr>
        <p:grpSpPr>
          <a:xfrm>
            <a:off x="3179031" y="1026451"/>
            <a:ext cx="4778792" cy="1756090"/>
            <a:chOff x="948787" y="900073"/>
            <a:chExt cx="4778792" cy="1756090"/>
          </a:xfrm>
        </p:grpSpPr>
        <p:sp>
          <p:nvSpPr>
            <p:cNvPr id="1103" name="Google Shape;1103;p45"/>
            <p:cNvSpPr txBox="1"/>
            <p:nvPr/>
          </p:nvSpPr>
          <p:spPr>
            <a:xfrm flipH="1">
              <a:off x="948787" y="1051566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2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104" name="Google Shape;1104;p45"/>
            <p:cNvSpPr txBox="1"/>
            <p:nvPr/>
          </p:nvSpPr>
          <p:spPr>
            <a:xfrm flipH="1">
              <a:off x="1049850" y="1405996"/>
              <a:ext cx="1599942" cy="45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Caricamento video solo zona labiale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105" name="Google Shape;1105;p45"/>
            <p:cNvSpPr txBox="1"/>
            <p:nvPr/>
          </p:nvSpPr>
          <p:spPr>
            <a:xfrm flipH="1">
              <a:off x="3714603" y="1039544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3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106" name="Google Shape;1106;p45"/>
            <p:cNvSpPr txBox="1"/>
            <p:nvPr/>
          </p:nvSpPr>
          <p:spPr>
            <a:xfrm flipH="1">
              <a:off x="3732598" y="1422158"/>
              <a:ext cx="1994981" cy="41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Applicazione Sparse coding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1131" name="Google Shape;1131;p45"/>
            <p:cNvGrpSpPr/>
            <p:nvPr/>
          </p:nvGrpSpPr>
          <p:grpSpPr>
            <a:xfrm>
              <a:off x="1655966" y="900073"/>
              <a:ext cx="255900" cy="255900"/>
              <a:chOff x="533563" y="1346425"/>
              <a:chExt cx="255900" cy="255900"/>
            </a:xfrm>
          </p:grpSpPr>
          <p:sp>
            <p:nvSpPr>
              <p:cNvPr id="1132" name="Google Shape;1132;p45"/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5"/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45"/>
            <p:cNvGrpSpPr/>
            <p:nvPr/>
          </p:nvGrpSpPr>
          <p:grpSpPr>
            <a:xfrm>
              <a:off x="4455260" y="911157"/>
              <a:ext cx="255900" cy="255900"/>
              <a:chOff x="533563" y="1346425"/>
              <a:chExt cx="255900" cy="255900"/>
            </a:xfrm>
          </p:grpSpPr>
          <p:sp>
            <p:nvSpPr>
              <p:cNvPr id="1134" name="Google Shape;1134;p45"/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5"/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" name="Immagine 1" descr="Immagine che contiene Dente, labbro, organo, primo piano&#10;&#10;Descrizione generata automaticamente">
              <a:extLst>
                <a:ext uri="{FF2B5EF4-FFF2-40B4-BE49-F238E27FC236}">
                  <a16:creationId xmlns:a16="http://schemas.microsoft.com/office/drawing/2014/main" id="{4F3519E7-B7AA-B0C4-7368-D02F584C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443" y="1899753"/>
              <a:ext cx="1134615" cy="756410"/>
            </a:xfrm>
            <a:prstGeom prst="rect">
              <a:avLst/>
            </a:prstGeom>
          </p:spPr>
        </p:pic>
      </p:grpSp>
      <p:cxnSp>
        <p:nvCxnSpPr>
          <p:cNvPr id="8" name="Google Shape;1109;p45">
            <a:extLst>
              <a:ext uri="{FF2B5EF4-FFF2-40B4-BE49-F238E27FC236}">
                <a16:creationId xmlns:a16="http://schemas.microsoft.com/office/drawing/2014/main" id="{1071675C-382E-0515-A239-FF6B5B7701EA}"/>
              </a:ext>
            </a:extLst>
          </p:cNvPr>
          <p:cNvCxnSpPr>
            <a:cxnSpLocks/>
          </p:cNvCxnSpPr>
          <p:nvPr/>
        </p:nvCxnSpPr>
        <p:spPr>
          <a:xfrm flipV="1">
            <a:off x="4142110" y="1165485"/>
            <a:ext cx="2581206" cy="43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7970F1AF-D5E9-EEBB-066D-9532587A9880}"/>
              </a:ext>
            </a:extLst>
          </p:cNvPr>
          <p:cNvGrpSpPr/>
          <p:nvPr/>
        </p:nvGrpSpPr>
        <p:grpSpPr>
          <a:xfrm>
            <a:off x="870832" y="1040998"/>
            <a:ext cx="1831441" cy="1168234"/>
            <a:chOff x="948787" y="900073"/>
            <a:chExt cx="1831441" cy="1168234"/>
          </a:xfrm>
        </p:grpSpPr>
        <p:sp>
          <p:nvSpPr>
            <p:cNvPr id="5" name="Google Shape;1103;p45">
              <a:extLst>
                <a:ext uri="{FF2B5EF4-FFF2-40B4-BE49-F238E27FC236}">
                  <a16:creationId xmlns:a16="http://schemas.microsoft.com/office/drawing/2014/main" id="{189C7D07-03D6-4E46-A33E-7DDDA2D2F98D}"/>
                </a:ext>
              </a:extLst>
            </p:cNvPr>
            <p:cNvSpPr txBox="1"/>
            <p:nvPr/>
          </p:nvSpPr>
          <p:spPr>
            <a:xfrm flipH="1">
              <a:off x="948787" y="1051566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1</a:t>
              </a:r>
              <a:endParaRPr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" name="Google Shape;1104;p45">
              <a:extLst>
                <a:ext uri="{FF2B5EF4-FFF2-40B4-BE49-F238E27FC236}">
                  <a16:creationId xmlns:a16="http://schemas.microsoft.com/office/drawing/2014/main" id="{5027E054-8ECC-E195-A51A-CEEAEE941D94}"/>
                </a:ext>
              </a:extLst>
            </p:cNvPr>
            <p:cNvSpPr txBox="1"/>
            <p:nvPr/>
          </p:nvSpPr>
          <p:spPr>
            <a:xfrm flipH="1">
              <a:off x="967928" y="1407611"/>
              <a:ext cx="1812300" cy="660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Introduzione al concetto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PT Sans"/>
                  <a:ea typeface="PT Sans"/>
                  <a:cs typeface="PT Sans"/>
                  <a:sym typeface="PT Sans"/>
                </a:rPr>
                <a:t>Sparse Coding</a:t>
              </a:r>
              <a:endParaRPr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7" name="Google Shape;1131;p45">
              <a:extLst>
                <a:ext uri="{FF2B5EF4-FFF2-40B4-BE49-F238E27FC236}">
                  <a16:creationId xmlns:a16="http://schemas.microsoft.com/office/drawing/2014/main" id="{F2C34ADB-894C-0205-4326-C16201ACBD3F}"/>
                </a:ext>
              </a:extLst>
            </p:cNvPr>
            <p:cNvGrpSpPr/>
            <p:nvPr/>
          </p:nvGrpSpPr>
          <p:grpSpPr>
            <a:xfrm>
              <a:off x="1655966" y="900073"/>
              <a:ext cx="255900" cy="255900"/>
              <a:chOff x="533563" y="1346425"/>
              <a:chExt cx="255900" cy="255900"/>
            </a:xfrm>
          </p:grpSpPr>
          <p:sp>
            <p:nvSpPr>
              <p:cNvPr id="10" name="Google Shape;1132;p45">
                <a:extLst>
                  <a:ext uri="{FF2B5EF4-FFF2-40B4-BE49-F238E27FC236}">
                    <a16:creationId xmlns:a16="http://schemas.microsoft.com/office/drawing/2014/main" id="{E594BFFA-C9A8-1959-F789-5FDB69225FA5}"/>
                  </a:ext>
                </a:extLst>
              </p:cNvPr>
              <p:cNvSpPr/>
              <p:nvPr/>
            </p:nvSpPr>
            <p:spPr>
              <a:xfrm>
                <a:off x="571375" y="13842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10;p45">
                <a:extLst>
                  <a:ext uri="{FF2B5EF4-FFF2-40B4-BE49-F238E27FC236}">
                    <a16:creationId xmlns:a16="http://schemas.microsoft.com/office/drawing/2014/main" id="{64967B7B-C6DE-91F8-06B8-CC122F4DD0FD}"/>
                  </a:ext>
                </a:extLst>
              </p:cNvPr>
              <p:cNvSpPr/>
              <p:nvPr/>
            </p:nvSpPr>
            <p:spPr>
              <a:xfrm>
                <a:off x="533563" y="1346425"/>
                <a:ext cx="255900" cy="255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" name="Google Shape;1109;p45">
            <a:extLst>
              <a:ext uri="{FF2B5EF4-FFF2-40B4-BE49-F238E27FC236}">
                <a16:creationId xmlns:a16="http://schemas.microsoft.com/office/drawing/2014/main" id="{2C040395-C17A-F568-F3C5-22FA1C27B51A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1796123" y="1154401"/>
            <a:ext cx="2127899" cy="1454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4" name="Google Shape;1107;p45">
            <a:extLst>
              <a:ext uri="{FF2B5EF4-FFF2-40B4-BE49-F238E27FC236}">
                <a16:creationId xmlns:a16="http://schemas.microsoft.com/office/drawing/2014/main" id="{E973AEA7-58D2-82AF-5913-34895F424184}"/>
              </a:ext>
            </a:extLst>
          </p:cNvPr>
          <p:cNvSpPr txBox="1"/>
          <p:nvPr/>
        </p:nvSpPr>
        <p:spPr>
          <a:xfrm flipH="1">
            <a:off x="3665850" y="325234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5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6" name="Google Shape;1108;p45">
            <a:extLst>
              <a:ext uri="{FF2B5EF4-FFF2-40B4-BE49-F238E27FC236}">
                <a16:creationId xmlns:a16="http://schemas.microsoft.com/office/drawing/2014/main" id="{54E1D164-0E41-B4C1-BF3E-C9679A201A79}"/>
              </a:ext>
            </a:extLst>
          </p:cNvPr>
          <p:cNvSpPr txBox="1"/>
          <p:nvPr/>
        </p:nvSpPr>
        <p:spPr>
          <a:xfrm flipH="1">
            <a:off x="3664671" y="3678134"/>
            <a:ext cx="1812300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Eliminazione valori NaN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0" name="Google Shape;1143;p45">
            <a:extLst>
              <a:ext uri="{FF2B5EF4-FFF2-40B4-BE49-F238E27FC236}">
                <a16:creationId xmlns:a16="http://schemas.microsoft.com/office/drawing/2014/main" id="{BE1DB80D-55F1-9907-148E-47B5605E4CF0}"/>
              </a:ext>
            </a:extLst>
          </p:cNvPr>
          <p:cNvCxnSpPr>
            <a:cxnSpLocks/>
            <a:stCxn id="1094" idx="6"/>
          </p:cNvCxnSpPr>
          <p:nvPr/>
        </p:nvCxnSpPr>
        <p:spPr>
          <a:xfrm flipH="1" flipV="1">
            <a:off x="6886471" y="1145405"/>
            <a:ext cx="165738" cy="2068221"/>
          </a:xfrm>
          <a:prstGeom prst="curvedConnector3">
            <a:avLst>
              <a:gd name="adj1" fmla="val -815237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" name="Google Shape;1109;p45">
            <a:extLst>
              <a:ext uri="{FF2B5EF4-FFF2-40B4-BE49-F238E27FC236}">
                <a16:creationId xmlns:a16="http://schemas.microsoft.com/office/drawing/2014/main" id="{0E2C19E5-B71E-6451-7A8C-FB0A9611F723}"/>
              </a:ext>
            </a:extLst>
          </p:cNvPr>
          <p:cNvCxnSpPr>
            <a:cxnSpLocks/>
            <a:stCxn id="50" idx="6"/>
          </p:cNvCxnSpPr>
          <p:nvPr/>
        </p:nvCxnSpPr>
        <p:spPr>
          <a:xfrm flipV="1">
            <a:off x="1997110" y="3222738"/>
            <a:ext cx="2520570" cy="1643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" name="Google Shape;1117;p45">
            <a:extLst>
              <a:ext uri="{FF2B5EF4-FFF2-40B4-BE49-F238E27FC236}">
                <a16:creationId xmlns:a16="http://schemas.microsoft.com/office/drawing/2014/main" id="{0C0FB0DE-2146-420C-E421-D15DFAE3B5DE}"/>
              </a:ext>
            </a:extLst>
          </p:cNvPr>
          <p:cNvSpPr txBox="1"/>
          <p:nvPr/>
        </p:nvSpPr>
        <p:spPr>
          <a:xfrm flipH="1">
            <a:off x="976286" y="3307484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6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0" name="Google Shape;1120;p45">
            <a:extLst>
              <a:ext uri="{FF2B5EF4-FFF2-40B4-BE49-F238E27FC236}">
                <a16:creationId xmlns:a16="http://schemas.microsoft.com/office/drawing/2014/main" id="{16080531-726F-4376-064D-B0CDA1DD2461}"/>
              </a:ext>
            </a:extLst>
          </p:cNvPr>
          <p:cNvSpPr txBox="1"/>
          <p:nvPr/>
        </p:nvSpPr>
        <p:spPr>
          <a:xfrm flipH="1">
            <a:off x="997168" y="3715327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Generazione file csv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44" name="Google Shape;1137;p45">
            <a:extLst>
              <a:ext uri="{FF2B5EF4-FFF2-40B4-BE49-F238E27FC236}">
                <a16:creationId xmlns:a16="http://schemas.microsoft.com/office/drawing/2014/main" id="{662F524A-10E2-A3FA-1DAF-A60C59DD0C29}"/>
              </a:ext>
            </a:extLst>
          </p:cNvPr>
          <p:cNvGrpSpPr/>
          <p:nvPr/>
        </p:nvGrpSpPr>
        <p:grpSpPr>
          <a:xfrm>
            <a:off x="1775368" y="3112852"/>
            <a:ext cx="255900" cy="255900"/>
            <a:chOff x="-455140" y="-752212"/>
            <a:chExt cx="255900" cy="255900"/>
          </a:xfrm>
        </p:grpSpPr>
        <p:sp>
          <p:nvSpPr>
            <p:cNvPr id="50" name="Google Shape;1138;p45">
              <a:extLst>
                <a:ext uri="{FF2B5EF4-FFF2-40B4-BE49-F238E27FC236}">
                  <a16:creationId xmlns:a16="http://schemas.microsoft.com/office/drawing/2014/main" id="{8FBEB06D-0DE5-FE46-714C-E63EE4F69D16}"/>
                </a:ext>
              </a:extLst>
            </p:cNvPr>
            <p:cNvSpPr/>
            <p:nvPr/>
          </p:nvSpPr>
          <p:spPr>
            <a:xfrm>
              <a:off x="-413698" y="-716044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4;p45">
              <a:extLst>
                <a:ext uri="{FF2B5EF4-FFF2-40B4-BE49-F238E27FC236}">
                  <a16:creationId xmlns:a16="http://schemas.microsoft.com/office/drawing/2014/main" id="{0967B5B1-2BA3-319F-DF0E-A9DE62A89789}"/>
                </a:ext>
              </a:extLst>
            </p:cNvPr>
            <p:cNvSpPr/>
            <p:nvPr/>
          </p:nvSpPr>
          <p:spPr>
            <a:xfrm>
              <a:off x="-455140" y="-752212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139;p45">
            <a:extLst>
              <a:ext uri="{FF2B5EF4-FFF2-40B4-BE49-F238E27FC236}">
                <a16:creationId xmlns:a16="http://schemas.microsoft.com/office/drawing/2014/main" id="{76A336FC-0B54-2BED-F028-B3F9C088ECEF}"/>
              </a:ext>
            </a:extLst>
          </p:cNvPr>
          <p:cNvGrpSpPr/>
          <p:nvPr/>
        </p:nvGrpSpPr>
        <p:grpSpPr>
          <a:xfrm>
            <a:off x="4447927" y="3096421"/>
            <a:ext cx="2583627" cy="255900"/>
            <a:chOff x="-923989" y="-764131"/>
            <a:chExt cx="2583627" cy="255900"/>
          </a:xfrm>
        </p:grpSpPr>
        <p:sp>
          <p:nvSpPr>
            <p:cNvPr id="48" name="Google Shape;1140;p45">
              <a:extLst>
                <a:ext uri="{FF2B5EF4-FFF2-40B4-BE49-F238E27FC236}">
                  <a16:creationId xmlns:a16="http://schemas.microsoft.com/office/drawing/2014/main" id="{47BC7323-DFDF-33F5-48C8-C98273316732}"/>
                </a:ext>
              </a:extLst>
            </p:cNvPr>
            <p:cNvSpPr/>
            <p:nvPr/>
          </p:nvSpPr>
          <p:spPr>
            <a:xfrm>
              <a:off x="1479338" y="-721939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5;p45">
              <a:extLst>
                <a:ext uri="{FF2B5EF4-FFF2-40B4-BE49-F238E27FC236}">
                  <a16:creationId xmlns:a16="http://schemas.microsoft.com/office/drawing/2014/main" id="{C2DA8239-5A72-BD49-E438-5FEFDBA1ADA2}"/>
                </a:ext>
              </a:extLst>
            </p:cNvPr>
            <p:cNvSpPr/>
            <p:nvPr/>
          </p:nvSpPr>
          <p:spPr>
            <a:xfrm>
              <a:off x="-923989" y="-764131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108;p45">
            <a:extLst>
              <a:ext uri="{FF2B5EF4-FFF2-40B4-BE49-F238E27FC236}">
                <a16:creationId xmlns:a16="http://schemas.microsoft.com/office/drawing/2014/main" id="{18467D32-931E-D9B0-5A99-0DCAFDF87F55}"/>
              </a:ext>
            </a:extLst>
          </p:cNvPr>
          <p:cNvSpPr txBox="1"/>
          <p:nvPr/>
        </p:nvSpPr>
        <p:spPr>
          <a:xfrm flipH="1">
            <a:off x="3664671" y="3909774"/>
            <a:ext cx="2255278" cy="52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accent6"/>
              </a:buClr>
              <a:buSzPct val="130000"/>
            </a:pPr>
            <a:r>
              <a:rPr lang="it-IT" sz="900">
                <a:solidFill>
                  <a:schemeClr val="accent1"/>
                </a:solidFill>
                <a:latin typeface="PT Sans"/>
                <a:sym typeface="PT Sans"/>
              </a:rPr>
              <a:t>Media dei frame successivi sulla riga</a:t>
            </a:r>
          </a:p>
        </p:txBody>
      </p:sp>
      <p:sp>
        <p:nvSpPr>
          <p:cNvPr id="1093" name="Google Shape;1138;p45">
            <a:extLst>
              <a:ext uri="{FF2B5EF4-FFF2-40B4-BE49-F238E27FC236}">
                <a16:creationId xmlns:a16="http://schemas.microsoft.com/office/drawing/2014/main" id="{9FB5BA60-6011-7E5F-C73A-601BC8F87ECE}"/>
              </a:ext>
            </a:extLst>
          </p:cNvPr>
          <p:cNvSpPr/>
          <p:nvPr/>
        </p:nvSpPr>
        <p:spPr>
          <a:xfrm>
            <a:off x="4484050" y="3137205"/>
            <a:ext cx="180300" cy="180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125;p45">
            <a:extLst>
              <a:ext uri="{FF2B5EF4-FFF2-40B4-BE49-F238E27FC236}">
                <a16:creationId xmlns:a16="http://schemas.microsoft.com/office/drawing/2014/main" id="{4D7C2C37-138F-27C0-3E06-6DC59ADF6487}"/>
              </a:ext>
            </a:extLst>
          </p:cNvPr>
          <p:cNvSpPr/>
          <p:nvPr/>
        </p:nvSpPr>
        <p:spPr>
          <a:xfrm>
            <a:off x="6813454" y="3105756"/>
            <a:ext cx="255900" cy="25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18;p45">
            <a:extLst>
              <a:ext uri="{FF2B5EF4-FFF2-40B4-BE49-F238E27FC236}">
                <a16:creationId xmlns:a16="http://schemas.microsoft.com/office/drawing/2014/main" id="{43E0F967-6E59-C715-472B-D8546A34CA8A}"/>
              </a:ext>
            </a:extLst>
          </p:cNvPr>
          <p:cNvSpPr txBox="1"/>
          <p:nvPr/>
        </p:nvSpPr>
        <p:spPr>
          <a:xfrm flipH="1">
            <a:off x="6163204" y="3692294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Applicazione P</a:t>
            </a: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CA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119;p45">
            <a:extLst>
              <a:ext uri="{FF2B5EF4-FFF2-40B4-BE49-F238E27FC236}">
                <a16:creationId xmlns:a16="http://schemas.microsoft.com/office/drawing/2014/main" id="{2B9B6BE2-90D1-C371-1D3F-1601DA6E864A}"/>
              </a:ext>
            </a:extLst>
          </p:cNvPr>
          <p:cNvSpPr txBox="1"/>
          <p:nvPr/>
        </p:nvSpPr>
        <p:spPr>
          <a:xfrm flipH="1">
            <a:off x="6090457" y="326073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4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83AC41A-7E86-FBE4-DF76-85FC925E360A}"/>
              </a:ext>
            </a:extLst>
          </p:cNvPr>
          <p:cNvSpPr txBox="1"/>
          <p:nvPr/>
        </p:nvSpPr>
        <p:spPr>
          <a:xfrm>
            <a:off x="6404040" y="3983088"/>
            <a:ext cx="2160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  <a:buSzPct val="130000"/>
            </a:pPr>
            <a:r>
              <a:rPr lang="it-IT" sz="900" b="1">
                <a:solidFill>
                  <a:schemeClr val="accent6"/>
                </a:solidFill>
                <a:latin typeface="PT Sans" panose="020B0503020203020204" pitchFamily="34" charset="0"/>
              </a:rPr>
              <a:t>MIGLIORE: </a:t>
            </a:r>
            <a:r>
              <a:rPr lang="it-IT" sz="900">
                <a:solidFill>
                  <a:schemeClr val="accent6"/>
                </a:solidFill>
                <a:latin typeface="PT Sans" panose="020B0503020203020204" pitchFamily="34" charset="0"/>
              </a:rPr>
              <a:t>8 componenti scelta migliore</a:t>
            </a:r>
          </a:p>
        </p:txBody>
      </p:sp>
    </p:spTree>
    <p:extLst>
      <p:ext uri="{BB962C8B-B14F-4D97-AF65-F5344CB8AC3E}">
        <p14:creationId xmlns:p14="http://schemas.microsoft.com/office/powerpoint/2010/main" val="4225046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355429" y="69426"/>
            <a:ext cx="8184995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FUSIONE DATASET SPARSE CODING CON DATASET DISTANZE</a:t>
            </a:r>
            <a:endParaRPr lang="it-IT"/>
          </a:p>
        </p:txBody>
      </p:sp>
      <p:sp>
        <p:nvSpPr>
          <p:cNvPr id="20" name="Sottotitolo 3">
            <a:extLst>
              <a:ext uri="{FF2B5EF4-FFF2-40B4-BE49-F238E27FC236}">
                <a16:creationId xmlns:a16="http://schemas.microsoft.com/office/drawing/2014/main" id="{3404F955-CF6E-3DF2-3C5D-1D3E14312614}"/>
              </a:ext>
            </a:extLst>
          </p:cNvPr>
          <p:cNvSpPr txBox="1">
            <a:spLocks/>
          </p:cNvSpPr>
          <p:nvPr/>
        </p:nvSpPr>
        <p:spPr>
          <a:xfrm>
            <a:off x="681773" y="1359641"/>
            <a:ext cx="4124395" cy="149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>
              <a:buNone/>
            </a:pPr>
            <a:endParaRPr lang="it-IT" sz="1800"/>
          </a:p>
          <a:p>
            <a:pPr marL="152400" indent="0">
              <a:buNone/>
            </a:pPr>
            <a:r>
              <a:rPr lang="it-IT" sz="1400" b="1"/>
              <a:t>Approccio</a:t>
            </a:r>
            <a:r>
              <a:rPr lang="it-IT" sz="1400"/>
              <a:t>: confronto tra varie configurazioni di kernel (Uniforme, Gaussiano, Laplaciano, </a:t>
            </a:r>
            <a:r>
              <a:rPr lang="it-IT" sz="1400" err="1"/>
              <a:t>Epanechnikov</a:t>
            </a:r>
            <a:r>
              <a:rPr lang="it-IT" sz="1400"/>
              <a:t>, Triangolare) e sigma da 0.05 a 1.2 a intervalli di 0.10</a:t>
            </a:r>
          </a:p>
          <a:p>
            <a:pPr marL="152400" indent="0">
              <a:buNone/>
            </a:pPr>
            <a:endParaRPr lang="it-IT" sz="1800"/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5B99BF91-25D9-6ABD-2654-F79268B28BDD}"/>
              </a:ext>
            </a:extLst>
          </p:cNvPr>
          <p:cNvGrpSpPr/>
          <p:nvPr/>
        </p:nvGrpSpPr>
        <p:grpSpPr>
          <a:xfrm>
            <a:off x="4962595" y="1837338"/>
            <a:ext cx="3887893" cy="2186940"/>
            <a:chOff x="4962595" y="1837338"/>
            <a:chExt cx="3887893" cy="2186940"/>
          </a:xfrm>
        </p:grpSpPr>
        <p:pic>
          <p:nvPicPr>
            <p:cNvPr id="2050" name="Picture 2" descr="Gotenks | Dragon Ball Wiki Italia | Fandom">
              <a:extLst>
                <a:ext uri="{FF2B5EF4-FFF2-40B4-BE49-F238E27FC236}">
                  <a16:creationId xmlns:a16="http://schemas.microsoft.com/office/drawing/2014/main" id="{7ABDD6D9-ECE6-4D57-51E8-F683B14ED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2595" y="1837338"/>
              <a:ext cx="3887893" cy="2186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4C8974DA-7B29-255C-D370-288BA4EA9948}"/>
                </a:ext>
              </a:extLst>
            </p:cNvPr>
            <p:cNvSpPr txBox="1"/>
            <p:nvPr/>
          </p:nvSpPr>
          <p:spPr>
            <a:xfrm rot="18690765">
              <a:off x="4976219" y="2695992"/>
              <a:ext cx="1485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2400" indent="0">
                <a:buNone/>
              </a:pPr>
              <a:r>
                <a:rPr lang="it-IT" sz="1400" b="1">
                  <a:latin typeface="PT Sans" panose="020B0503020203020204" pitchFamily="34" charset="0"/>
                </a:rPr>
                <a:t>Sparse Coding 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B48350F0-5272-6BA8-CC83-81476816AAD6}"/>
                </a:ext>
              </a:extLst>
            </p:cNvPr>
            <p:cNvSpPr txBox="1"/>
            <p:nvPr/>
          </p:nvSpPr>
          <p:spPr>
            <a:xfrm rot="2927653">
              <a:off x="7280513" y="2700828"/>
              <a:ext cx="14934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>
                  <a:latin typeface="PT Sans" panose="020B0503020203020204" pitchFamily="34" charset="0"/>
                </a:rPr>
                <a:t>Dataset distanze 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1D77FDE-7952-59DA-7202-9189F9E1DE13}"/>
              </a:ext>
            </a:extLst>
          </p:cNvPr>
          <p:cNvSpPr txBox="1"/>
          <p:nvPr/>
        </p:nvSpPr>
        <p:spPr>
          <a:xfrm>
            <a:off x="1116783" y="2849881"/>
            <a:ext cx="3064624" cy="1607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endParaRPr lang="it-IT" sz="1400"/>
          </a:p>
          <a:p>
            <a:pPr marL="152400" indent="0" algn="ctr">
              <a:buNone/>
            </a:pPr>
            <a:r>
              <a:rPr lang="it-IT">
                <a:solidFill>
                  <a:schemeClr val="accent1"/>
                </a:solidFill>
                <a:latin typeface="PT Sans"/>
                <a:sym typeface="PT Sans"/>
              </a:rPr>
              <a:t>Dataset 8 componenti </a:t>
            </a:r>
          </a:p>
          <a:p>
            <a:pPr marL="152400" indent="0" algn="ctr">
              <a:buNone/>
            </a:pPr>
            <a:r>
              <a:rPr lang="it-IT">
                <a:solidFill>
                  <a:schemeClr val="accent1"/>
                </a:solidFill>
                <a:latin typeface="PT Sans"/>
                <a:sym typeface="PT Sans"/>
              </a:rPr>
              <a:t>Sparse Coding </a:t>
            </a:r>
          </a:p>
          <a:p>
            <a:pPr marL="152400" indent="0" algn="ctr">
              <a:buNone/>
            </a:pPr>
            <a:r>
              <a:rPr lang="it-IT" sz="2800" b="1">
                <a:solidFill>
                  <a:schemeClr val="tx1">
                    <a:lumMod val="60000"/>
                    <a:lumOff val="40000"/>
                  </a:schemeClr>
                </a:solidFill>
                <a:latin typeface="PT Sans"/>
                <a:sym typeface="PT Sans"/>
              </a:rPr>
              <a:t>+</a:t>
            </a:r>
          </a:p>
          <a:p>
            <a:pPr marL="152400" indent="0" algn="ctr">
              <a:buNone/>
            </a:pPr>
            <a:r>
              <a:rPr lang="it-IT">
                <a:solidFill>
                  <a:schemeClr val="accent1"/>
                </a:solidFill>
                <a:latin typeface="PT Sans"/>
                <a:sym typeface="PT Sans"/>
              </a:rPr>
              <a:t>Dataset distanze </a:t>
            </a:r>
            <a:r>
              <a:rPr lang="it-IT" err="1">
                <a:solidFill>
                  <a:schemeClr val="accent1"/>
                </a:solidFill>
                <a:latin typeface="PT Sans"/>
                <a:sym typeface="PT Sans"/>
              </a:rPr>
              <a:t>Cityblock</a:t>
            </a:r>
            <a:r>
              <a:rPr lang="it-IT">
                <a:solidFill>
                  <a:schemeClr val="accent1"/>
                </a:solidFill>
                <a:latin typeface="PT Sans"/>
                <a:sym typeface="PT Sans"/>
              </a:rPr>
              <a:t> 6 frame al secondo random</a:t>
            </a:r>
          </a:p>
        </p:txBody>
      </p:sp>
    </p:spTree>
    <p:extLst>
      <p:ext uri="{BB962C8B-B14F-4D97-AF65-F5344CB8AC3E}">
        <p14:creationId xmlns:p14="http://schemas.microsoft.com/office/powerpoint/2010/main" val="1761149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355429" y="69426"/>
            <a:ext cx="8184995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FUSIONE DATASET SPARSE CODING CON DATASET DISTANZE</a:t>
            </a:r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C6780A7-AD40-5808-F276-823E0661D2A2}"/>
              </a:ext>
            </a:extLst>
          </p:cNvPr>
          <p:cNvGrpSpPr/>
          <p:nvPr/>
        </p:nvGrpSpPr>
        <p:grpSpPr>
          <a:xfrm>
            <a:off x="4945610" y="1257300"/>
            <a:ext cx="3941049" cy="3104618"/>
            <a:chOff x="5067530" y="1592580"/>
            <a:chExt cx="3941049" cy="310461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ABDD6D9-ECE6-4D57-51E8-F683B14ED8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t="23017"/>
            <a:stretch/>
          </p:blipFill>
          <p:spPr bwMode="auto">
            <a:xfrm>
              <a:off x="5067530" y="1592580"/>
              <a:ext cx="3941049" cy="3104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C910A4B6-D8A8-2AE4-ACFB-351C1582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9970" y="3793407"/>
              <a:ext cx="1150390" cy="431948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FC02EE-5339-402D-BB1B-6ECF75B0BDE3}"/>
              </a:ext>
            </a:extLst>
          </p:cNvPr>
          <p:cNvSpPr txBox="1"/>
          <p:nvPr/>
        </p:nvSpPr>
        <p:spPr>
          <a:xfrm>
            <a:off x="1717011" y="1410419"/>
            <a:ext cx="267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tx1">
                    <a:lumMod val="40000"/>
                    <a:lumOff val="60000"/>
                  </a:schemeClr>
                </a:solidFill>
                <a:latin typeface="PT Sans" panose="020B0503020203020204" pitchFamily="34" charset="0"/>
              </a:rPr>
              <a:t>ACCURATEZZA SCENDE!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B8266B2-F7D5-7E53-F0B7-C091D2AD7584}"/>
              </a:ext>
            </a:extLst>
          </p:cNvPr>
          <p:cNvGrpSpPr/>
          <p:nvPr/>
        </p:nvGrpSpPr>
        <p:grpSpPr>
          <a:xfrm>
            <a:off x="1399366" y="1410419"/>
            <a:ext cx="317645" cy="318757"/>
            <a:chOff x="756437" y="1657941"/>
            <a:chExt cx="317645" cy="318757"/>
          </a:xfrm>
        </p:grpSpPr>
        <p:sp>
          <p:nvSpPr>
            <p:cNvPr id="7" name="Google Shape;9383;p62">
              <a:extLst>
                <a:ext uri="{FF2B5EF4-FFF2-40B4-BE49-F238E27FC236}">
                  <a16:creationId xmlns:a16="http://schemas.microsoft.com/office/drawing/2014/main" id="{B835FBCE-68FD-18EB-D9C4-9A0C988B36FB}"/>
                </a:ext>
              </a:extLst>
            </p:cNvPr>
            <p:cNvSpPr/>
            <p:nvPr/>
          </p:nvSpPr>
          <p:spPr>
            <a:xfrm>
              <a:off x="869866" y="165908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84;p62">
              <a:extLst>
                <a:ext uri="{FF2B5EF4-FFF2-40B4-BE49-F238E27FC236}">
                  <a16:creationId xmlns:a16="http://schemas.microsoft.com/office/drawing/2014/main" id="{E2F7C63A-64D0-F1F5-E58B-9E7C71025588}"/>
                </a:ext>
              </a:extLst>
            </p:cNvPr>
            <p:cNvSpPr/>
            <p:nvPr/>
          </p:nvSpPr>
          <p:spPr>
            <a:xfrm>
              <a:off x="756437" y="165794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Fusion | Dragon Ball Wiki Italia | Fandom">
            <a:extLst>
              <a:ext uri="{FF2B5EF4-FFF2-40B4-BE49-F238E27FC236}">
                <a16:creationId xmlns:a16="http://schemas.microsoft.com/office/drawing/2014/main" id="{64805D14-D2B5-58D6-59C6-385277034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61" y="1902189"/>
            <a:ext cx="1934379" cy="245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6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5CD52C-81F0-1779-13D8-645E3D2C1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62" y="220690"/>
            <a:ext cx="8622120" cy="572700"/>
          </a:xfrm>
        </p:spPr>
        <p:txBody>
          <a:bodyPr/>
          <a:lstStyle/>
          <a:p>
            <a:r>
              <a:rPr lang="it-IT"/>
              <a:t>RISULTATI GENERALI SPARSE CODING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714302-D800-F51D-5A12-D60CA64982EF}"/>
              </a:ext>
            </a:extLst>
          </p:cNvPr>
          <p:cNvSpPr txBox="1"/>
          <p:nvPr/>
        </p:nvSpPr>
        <p:spPr>
          <a:xfrm>
            <a:off x="1277952" y="1794192"/>
            <a:ext cx="267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tx1">
                    <a:lumMod val="40000"/>
                    <a:lumOff val="60000"/>
                  </a:schemeClr>
                </a:solidFill>
                <a:latin typeface="PT Sans" panose="020B0503020203020204" pitchFamily="34" charset="0"/>
              </a:rPr>
              <a:t>APPROCCIO BOCCIATO!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9DA1FBE-6BA3-8082-52C7-B793801909CA}"/>
              </a:ext>
            </a:extLst>
          </p:cNvPr>
          <p:cNvGrpSpPr/>
          <p:nvPr/>
        </p:nvGrpSpPr>
        <p:grpSpPr>
          <a:xfrm>
            <a:off x="960307" y="1794192"/>
            <a:ext cx="317645" cy="318757"/>
            <a:chOff x="756437" y="1657941"/>
            <a:chExt cx="317645" cy="318757"/>
          </a:xfrm>
        </p:grpSpPr>
        <p:sp>
          <p:nvSpPr>
            <p:cNvPr id="6" name="Google Shape;9383;p62">
              <a:extLst>
                <a:ext uri="{FF2B5EF4-FFF2-40B4-BE49-F238E27FC236}">
                  <a16:creationId xmlns:a16="http://schemas.microsoft.com/office/drawing/2014/main" id="{00757E74-F4A5-0DBB-7413-F12C42BE530D}"/>
                </a:ext>
              </a:extLst>
            </p:cNvPr>
            <p:cNvSpPr/>
            <p:nvPr/>
          </p:nvSpPr>
          <p:spPr>
            <a:xfrm>
              <a:off x="869866" y="165908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84;p62">
              <a:extLst>
                <a:ext uri="{FF2B5EF4-FFF2-40B4-BE49-F238E27FC236}">
                  <a16:creationId xmlns:a16="http://schemas.microsoft.com/office/drawing/2014/main" id="{3CC97D1F-E7F8-46C4-6572-56ED763FC6C4}"/>
                </a:ext>
              </a:extLst>
            </p:cNvPr>
            <p:cNvSpPr/>
            <p:nvPr/>
          </p:nvSpPr>
          <p:spPr>
            <a:xfrm>
              <a:off x="756437" y="165794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4AA6B5F-7DB8-69D1-21D8-AD32092071D5}"/>
              </a:ext>
            </a:extLst>
          </p:cNvPr>
          <p:cNvSpPr txBox="1"/>
          <p:nvPr/>
        </p:nvSpPr>
        <p:spPr>
          <a:xfrm>
            <a:off x="836583" y="2408511"/>
            <a:ext cx="317700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POSSIBILI INTERPRETAZIONI</a:t>
            </a:r>
            <a:r>
              <a:rPr lang="it-IT">
                <a:solidFill>
                  <a:schemeClr val="accent6"/>
                </a:solidFill>
                <a:latin typeface="PT Sans" panose="020B0503020203020204" pitchFamily="34" charset="0"/>
              </a:rPr>
              <a:t>: </a:t>
            </a:r>
          </a:p>
          <a:p>
            <a:pPr marL="171450" indent="-171450"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accent1"/>
                </a:solidFill>
                <a:latin typeface="PT Sans"/>
              </a:rPr>
              <a:t>Il modello utilizzando Sparse Coding sembra essere influenzato dal rumore dei dati (valori molto distanti tra di loro)</a:t>
            </a:r>
          </a:p>
          <a:p>
            <a:pPr>
              <a:buClr>
                <a:schemeClr val="accent6"/>
              </a:buClr>
              <a:buSzPct val="130000"/>
            </a:pPr>
            <a:endParaRPr lang="it-IT" sz="1200">
              <a:solidFill>
                <a:schemeClr val="accent1"/>
              </a:solidFill>
              <a:latin typeface="PT Sans"/>
            </a:endParaRPr>
          </a:p>
          <a:p>
            <a:pPr marL="171450" indent="-171450"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accent1"/>
                </a:solidFill>
                <a:latin typeface="PT Sans"/>
              </a:rPr>
              <a:t>Utilizzando la fusione tra Sparse Coding e Distanze Geometriche si peggiora di poco l’accuratezza, ma l’approccio potrebbe comportare un carico computazionale maggiore (troppe features da estrarre)</a:t>
            </a:r>
            <a:endParaRPr lang="it-IT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pic>
        <p:nvPicPr>
          <p:cNvPr id="10" name="Picture 2" descr="Spoiler Alert PNG | PNG Mart">
            <a:extLst>
              <a:ext uri="{FF2B5EF4-FFF2-40B4-BE49-F238E27FC236}">
                <a16:creationId xmlns:a16="http://schemas.microsoft.com/office/drawing/2014/main" id="{2CDA88A8-86D8-15D6-87CF-6839598A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22" y="1077880"/>
            <a:ext cx="774305" cy="76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10">
            <a:extLst>
              <a:ext uri="{FF2B5EF4-FFF2-40B4-BE49-F238E27FC236}">
                <a16:creationId xmlns:a16="http://schemas.microsoft.com/office/drawing/2014/main" id="{7AD7F86C-1658-0D1E-2C9E-E505AA08C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53"/>
          <a:stretch/>
        </p:blipFill>
        <p:spPr>
          <a:xfrm>
            <a:off x="4416925" y="1182029"/>
            <a:ext cx="4312405" cy="326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320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530963" y="15503"/>
            <a:ext cx="8337974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</a:t>
            </a:r>
            <a:br>
              <a:rPr lang="en"/>
            </a:br>
            <a:r>
              <a:rPr lang="en"/>
              <a:t>CON OPTICAL FLOW</a:t>
            </a:r>
            <a:endParaRPr lang="it-IT"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4"/>
            <a:ext cx="1812300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Introduzione al concetto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di Optical Flow</a:t>
            </a: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27172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CBD839-194A-0381-465F-69041414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63" y="445021"/>
            <a:ext cx="5447530" cy="855900"/>
          </a:xfrm>
        </p:spPr>
        <p:txBody>
          <a:bodyPr/>
          <a:lstStyle/>
          <a:p>
            <a:r>
              <a:rPr lang="it-IT"/>
              <a:t>OPTICAL FLOW in pillole</a:t>
            </a:r>
          </a:p>
        </p:txBody>
      </p:sp>
      <p:sp>
        <p:nvSpPr>
          <p:cNvPr id="12" name="Sottotitolo 11">
            <a:extLst>
              <a:ext uri="{FF2B5EF4-FFF2-40B4-BE49-F238E27FC236}">
                <a16:creationId xmlns:a16="http://schemas.microsoft.com/office/drawing/2014/main" id="{A26E9C0F-D962-2857-1F8F-976220E3E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086" y="1076122"/>
            <a:ext cx="4961434" cy="3384118"/>
          </a:xfrm>
        </p:spPr>
        <p:txBody>
          <a:bodyPr/>
          <a:lstStyle/>
          <a:p>
            <a:pPr marL="152400" indent="0">
              <a:buNone/>
            </a:pPr>
            <a:r>
              <a:rPr lang="it-IT" sz="1800"/>
              <a:t>Tecnica utilizzata per individuare e tracciare il movimento di oggetti all'interno di un video.</a:t>
            </a:r>
          </a:p>
          <a:p>
            <a:pPr marL="152400" indent="0">
              <a:buNone/>
            </a:pPr>
            <a:endParaRPr lang="it-IT" sz="1800"/>
          </a:p>
          <a:p>
            <a:pPr marL="152400" indent="0">
              <a:buNone/>
            </a:pPr>
            <a:r>
              <a:rPr lang="it-IT" sz="1800"/>
              <a:t>Prende in </a:t>
            </a:r>
            <a:r>
              <a:rPr lang="it-IT" sz="1800" b="1"/>
              <a:t>input</a:t>
            </a:r>
            <a:r>
              <a:rPr lang="it-IT" sz="1800"/>
              <a:t> un video e analizza lo spostamento dei pixel all'interno dei diversi frame</a:t>
            </a:r>
          </a:p>
          <a:p>
            <a:pPr marL="152400" indent="0">
              <a:buNone/>
            </a:pPr>
            <a:endParaRPr lang="it-IT" sz="1800"/>
          </a:p>
          <a:p>
            <a:pPr marL="152400" indent="0">
              <a:buNone/>
            </a:pPr>
            <a:r>
              <a:rPr lang="it-IT" sz="1800"/>
              <a:t>Restituisce in </a:t>
            </a:r>
            <a:r>
              <a:rPr lang="it-IT" sz="1800" b="1"/>
              <a:t>output</a:t>
            </a:r>
            <a:r>
              <a:rPr lang="it-IT" sz="1800"/>
              <a:t> una matrice bidimensionale che rappresenta lo spostamento di ciascun pixel lungo l'asse orizzontale o verticale.</a:t>
            </a:r>
          </a:p>
        </p:txBody>
      </p:sp>
      <p:pic>
        <p:nvPicPr>
          <p:cNvPr id="10" name="Immagine 9" descr="Immagine che contiene vestiti, calzature, persona, interno&#10;&#10;Descrizione generata automaticamente">
            <a:extLst>
              <a:ext uri="{FF2B5EF4-FFF2-40B4-BE49-F238E27FC236}">
                <a16:creationId xmlns:a16="http://schemas.microsoft.com/office/drawing/2014/main" id="{8AC3DC7F-2B1D-1D1A-D4C5-35578C4A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253" y="1724871"/>
            <a:ext cx="3709545" cy="208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74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530963" y="15503"/>
            <a:ext cx="8337974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</a:t>
            </a:r>
            <a:br>
              <a:rPr lang="en"/>
            </a:br>
            <a:r>
              <a:rPr lang="en"/>
              <a:t>CON OPTICAL FLOW</a:t>
            </a:r>
            <a:endParaRPr lang="it-IT"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4"/>
            <a:ext cx="1812300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Introduzione al concetto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di Optical Flow</a:t>
            </a: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5"/>
          <p:cNvGrpSpPr/>
          <p:nvPr/>
        </p:nvGrpSpPr>
        <p:grpSpPr>
          <a:xfrm>
            <a:off x="4455260" y="911157"/>
            <a:ext cx="255900" cy="255900"/>
            <a:chOff x="533563" y="1346425"/>
            <a:chExt cx="255900" cy="255900"/>
          </a:xfrm>
        </p:grpSpPr>
        <p:sp>
          <p:nvSpPr>
            <p:cNvPr id="1134" name="Google Shape;1134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Google Shape;1109;p45">
            <a:extLst>
              <a:ext uri="{FF2B5EF4-FFF2-40B4-BE49-F238E27FC236}">
                <a16:creationId xmlns:a16="http://schemas.microsoft.com/office/drawing/2014/main" id="{77C32DA4-ED3B-D35D-F010-60882C398870}"/>
              </a:ext>
            </a:extLst>
          </p:cNvPr>
          <p:cNvCxnSpPr>
            <a:cxnSpLocks/>
          </p:cNvCxnSpPr>
          <p:nvPr/>
        </p:nvCxnSpPr>
        <p:spPr>
          <a:xfrm flipV="1">
            <a:off x="1911866" y="1039107"/>
            <a:ext cx="2581206" cy="43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" name="Google Shape;1105;p45">
            <a:extLst>
              <a:ext uri="{FF2B5EF4-FFF2-40B4-BE49-F238E27FC236}">
                <a16:creationId xmlns:a16="http://schemas.microsoft.com/office/drawing/2014/main" id="{3F072FD6-E22B-7757-B824-CCABEDB9EB5D}"/>
              </a:ext>
            </a:extLst>
          </p:cNvPr>
          <p:cNvSpPr txBox="1"/>
          <p:nvPr/>
        </p:nvSpPr>
        <p:spPr>
          <a:xfrm flipH="1">
            <a:off x="3761064" y="104137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2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" name="Google Shape;1104;p45">
            <a:extLst>
              <a:ext uri="{FF2B5EF4-FFF2-40B4-BE49-F238E27FC236}">
                <a16:creationId xmlns:a16="http://schemas.microsoft.com/office/drawing/2014/main" id="{5BFA678E-8547-C7FB-C0D2-BE62C37168AB}"/>
              </a:ext>
            </a:extLst>
          </p:cNvPr>
          <p:cNvSpPr txBox="1"/>
          <p:nvPr/>
        </p:nvSpPr>
        <p:spPr>
          <a:xfrm flipH="1">
            <a:off x="3873401" y="1479371"/>
            <a:ext cx="1599942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Caricamento video solo zona labiale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0" name="Immagine 19" descr="Immagine che contiene Dente, labbro, organo, primo piano&#10;&#10;Descrizione generata automaticamente">
            <a:extLst>
              <a:ext uri="{FF2B5EF4-FFF2-40B4-BE49-F238E27FC236}">
                <a16:creationId xmlns:a16="http://schemas.microsoft.com/office/drawing/2014/main" id="{D4DE766E-B25A-7C23-2F03-7741C177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994" y="1973128"/>
            <a:ext cx="1134615" cy="7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483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ttotitolo 4">
            <a:extLst>
              <a:ext uri="{FF2B5EF4-FFF2-40B4-BE49-F238E27FC236}">
                <a16:creationId xmlns:a16="http://schemas.microsoft.com/office/drawing/2014/main" id="{DF2A46FB-5BD3-E90D-AF95-374B3C84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218" y="1085385"/>
            <a:ext cx="4988314" cy="2817541"/>
          </a:xfrm>
        </p:spPr>
        <p:txBody>
          <a:bodyPr anchor="ctr"/>
          <a:lstStyle/>
          <a:p>
            <a:pPr marL="152400" indent="0">
              <a:buNone/>
            </a:pPr>
            <a:r>
              <a:rPr lang="it-IT" sz="1800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Il progetto </a:t>
            </a:r>
            <a:r>
              <a:rPr lang="it-IT" sz="1800" b="1" i="0"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BABELE</a:t>
            </a:r>
            <a:r>
              <a:rPr lang="it-IT" sz="1800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 si propone di riconoscere la lingua parlata a partire da un dataset di soggetti che utilizzano solamente i movimenti articolari della labbra, eliminando la componente audio, il tutto utilizzando tecniche di apprendimento automatico.</a:t>
            </a:r>
            <a:endParaRPr lang="it-IT">
              <a:latin typeface="PT Sans" panose="020B0503020203020204" pitchFamily="34" charset="0"/>
            </a:endParaRPr>
          </a:p>
        </p:txBody>
      </p:sp>
      <p:pic>
        <p:nvPicPr>
          <p:cNvPr id="8" name="Segnaposto immagine 7" descr="Immagine che contiene dipinto, disegno, cielo, arte&#10;&#10;Descrizione generata automaticamente">
            <a:extLst>
              <a:ext uri="{FF2B5EF4-FFF2-40B4-BE49-F238E27FC236}">
                <a16:creationId xmlns:a16="http://schemas.microsoft.com/office/drawing/2014/main" id="{B8B01A75-A2A6-DD9F-40B5-47735A8C22E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3375" r="13375"/>
          <a:stretch>
            <a:fillRect/>
          </a:stretch>
        </p:blipFill>
        <p:spPr>
          <a:xfrm>
            <a:off x="5768897" y="1208342"/>
            <a:ext cx="2754058" cy="2754058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CBC2D3-4C0F-DE14-D5E1-AE9A9EC6878A}"/>
              </a:ext>
            </a:extLst>
          </p:cNvPr>
          <p:cNvSpPr txBox="1"/>
          <p:nvPr/>
        </p:nvSpPr>
        <p:spPr>
          <a:xfrm>
            <a:off x="680223" y="504035"/>
            <a:ext cx="6069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accent1"/>
                </a:solidFill>
                <a:latin typeface="Krona One" panose="020B0604020202020204" charset="0"/>
              </a:rPr>
              <a:t>I</a:t>
            </a:r>
            <a:r>
              <a:rPr lang="it-IT" sz="1800" b="1" i="0">
                <a:solidFill>
                  <a:schemeClr val="accent1"/>
                </a:solidFill>
                <a:effectLst/>
                <a:latin typeface="Krona One" panose="020B0604020202020204" charset="0"/>
              </a:rPr>
              <a:t>DEATO SULLA BASE DELLA FAMOSA LEGGENDA DELLA TORRE DI BABELE...</a:t>
            </a:r>
            <a:endParaRPr lang="it-IT" sz="1800" b="1">
              <a:solidFill>
                <a:schemeClr val="accent1"/>
              </a:solidFill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082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09;p45">
            <a:extLst>
              <a:ext uri="{FF2B5EF4-FFF2-40B4-BE49-F238E27FC236}">
                <a16:creationId xmlns:a16="http://schemas.microsoft.com/office/drawing/2014/main" id="{0E28AEAF-E854-7960-CB84-322DE7C930CD}"/>
              </a:ext>
            </a:extLst>
          </p:cNvPr>
          <p:cNvCxnSpPr>
            <a:cxnSpLocks/>
            <a:stCxn id="1134" idx="6"/>
            <a:endCxn id="1136" idx="6"/>
          </p:cNvCxnSpPr>
          <p:nvPr/>
        </p:nvCxnSpPr>
        <p:spPr>
          <a:xfrm>
            <a:off x="4673372" y="1039107"/>
            <a:ext cx="280244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530963" y="15503"/>
            <a:ext cx="8337974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</a:t>
            </a:r>
            <a:br>
              <a:rPr lang="en"/>
            </a:br>
            <a:r>
              <a:rPr lang="en"/>
              <a:t>CON OPTICAL FLOW</a:t>
            </a:r>
            <a:endParaRPr lang="it-IT"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4"/>
            <a:ext cx="1812300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Introduzione al concetto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di Optical Flow</a:t>
            </a:r>
          </a:p>
        </p:txBody>
      </p:sp>
      <p:sp>
        <p:nvSpPr>
          <p:cNvPr id="1105" name="Google Shape;1105;p45"/>
          <p:cNvSpPr txBox="1"/>
          <p:nvPr/>
        </p:nvSpPr>
        <p:spPr>
          <a:xfrm flipH="1">
            <a:off x="6479503" y="1047812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3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 flipH="1">
            <a:off x="6291843" y="1479371"/>
            <a:ext cx="2249853" cy="3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Applicazione optical flow</a:t>
            </a: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5"/>
          <p:cNvGrpSpPr/>
          <p:nvPr/>
        </p:nvGrpSpPr>
        <p:grpSpPr>
          <a:xfrm>
            <a:off x="4455260" y="911157"/>
            <a:ext cx="255900" cy="255900"/>
            <a:chOff x="533563" y="1346425"/>
            <a:chExt cx="255900" cy="255900"/>
          </a:xfrm>
        </p:grpSpPr>
        <p:sp>
          <p:nvSpPr>
            <p:cNvPr id="1134" name="Google Shape;1134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5"/>
          <p:cNvGrpSpPr/>
          <p:nvPr/>
        </p:nvGrpSpPr>
        <p:grpSpPr>
          <a:xfrm>
            <a:off x="7257703" y="911157"/>
            <a:ext cx="255900" cy="255900"/>
            <a:chOff x="533563" y="1346425"/>
            <a:chExt cx="255900" cy="255900"/>
          </a:xfrm>
        </p:grpSpPr>
        <p:sp>
          <p:nvSpPr>
            <p:cNvPr id="1136" name="Google Shape;1136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Google Shape;1109;p45">
            <a:extLst>
              <a:ext uri="{FF2B5EF4-FFF2-40B4-BE49-F238E27FC236}">
                <a16:creationId xmlns:a16="http://schemas.microsoft.com/office/drawing/2014/main" id="{77C32DA4-ED3B-D35D-F010-60882C398870}"/>
              </a:ext>
            </a:extLst>
          </p:cNvPr>
          <p:cNvCxnSpPr>
            <a:cxnSpLocks/>
          </p:cNvCxnSpPr>
          <p:nvPr/>
        </p:nvCxnSpPr>
        <p:spPr>
          <a:xfrm flipV="1">
            <a:off x="1911866" y="1039107"/>
            <a:ext cx="2581206" cy="43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" name="Google Shape;1105;p45">
            <a:extLst>
              <a:ext uri="{FF2B5EF4-FFF2-40B4-BE49-F238E27FC236}">
                <a16:creationId xmlns:a16="http://schemas.microsoft.com/office/drawing/2014/main" id="{3F072FD6-E22B-7757-B824-CCABEDB9EB5D}"/>
              </a:ext>
            </a:extLst>
          </p:cNvPr>
          <p:cNvSpPr txBox="1"/>
          <p:nvPr/>
        </p:nvSpPr>
        <p:spPr>
          <a:xfrm flipH="1">
            <a:off x="3761064" y="104137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2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" name="Google Shape;1104;p45">
            <a:extLst>
              <a:ext uri="{FF2B5EF4-FFF2-40B4-BE49-F238E27FC236}">
                <a16:creationId xmlns:a16="http://schemas.microsoft.com/office/drawing/2014/main" id="{5BFA678E-8547-C7FB-C0D2-BE62C37168AB}"/>
              </a:ext>
            </a:extLst>
          </p:cNvPr>
          <p:cNvSpPr txBox="1"/>
          <p:nvPr/>
        </p:nvSpPr>
        <p:spPr>
          <a:xfrm flipH="1">
            <a:off x="3873401" y="1479371"/>
            <a:ext cx="1599942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Caricamento video solo zona labiale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0" name="Immagine 19" descr="Immagine che contiene Dente, labbro, organo, primo piano&#10;&#10;Descrizione generata automaticamente">
            <a:extLst>
              <a:ext uri="{FF2B5EF4-FFF2-40B4-BE49-F238E27FC236}">
                <a16:creationId xmlns:a16="http://schemas.microsoft.com/office/drawing/2014/main" id="{D4DE766E-B25A-7C23-2F03-7741C177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994" y="1973128"/>
            <a:ext cx="1134615" cy="756410"/>
          </a:xfrm>
          <a:prstGeom prst="rect">
            <a:avLst/>
          </a:prstGeom>
        </p:spPr>
      </p:pic>
      <p:sp>
        <p:nvSpPr>
          <p:cNvPr id="3" name="Google Shape;1108;p45">
            <a:extLst>
              <a:ext uri="{FF2B5EF4-FFF2-40B4-BE49-F238E27FC236}">
                <a16:creationId xmlns:a16="http://schemas.microsoft.com/office/drawing/2014/main" id="{176AAF5E-0426-1D69-E91A-BFD06E4E6545}"/>
              </a:ext>
            </a:extLst>
          </p:cNvPr>
          <p:cNvSpPr txBox="1"/>
          <p:nvPr/>
        </p:nvSpPr>
        <p:spPr>
          <a:xfrm flipH="1">
            <a:off x="6511239" y="1681707"/>
            <a:ext cx="2518460" cy="506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tra 2 frame consecutivi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su sequenza di 24 frame consecutivi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endParaRPr lang="it-IT" sz="9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76003496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48182-DD3C-1B31-FB1C-923C672D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19" y="613852"/>
            <a:ext cx="8530680" cy="753344"/>
          </a:xfrm>
        </p:spPr>
        <p:txBody>
          <a:bodyPr/>
          <a:lstStyle/>
          <a:p>
            <a:r>
              <a:rPr lang="it-IT" sz="2000"/>
              <a:t>APPLICAZIONE OF TRA 2 FRAME CONSECUTIVI</a:t>
            </a:r>
          </a:p>
        </p:txBody>
      </p:sp>
      <p:pic>
        <p:nvPicPr>
          <p:cNvPr id="4" name="Immagine 3" descr="Immagine che contiene testo, schermata, Policromia, Rettangolo&#10;&#10;Descrizione generata automaticamente">
            <a:extLst>
              <a:ext uri="{FF2B5EF4-FFF2-40B4-BE49-F238E27FC236}">
                <a16:creationId xmlns:a16="http://schemas.microsoft.com/office/drawing/2014/main" id="{29EC31CD-ED7E-1CCA-10E4-91F5B647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996" y="1367196"/>
            <a:ext cx="3739964" cy="302280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7D9FF4-9596-EE3E-23D2-5C3355346639}"/>
              </a:ext>
            </a:extLst>
          </p:cNvPr>
          <p:cNvSpPr txBox="1"/>
          <p:nvPr/>
        </p:nvSpPr>
        <p:spPr>
          <a:xfrm>
            <a:off x="1648431" y="1748790"/>
            <a:ext cx="267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tx1">
                    <a:lumMod val="40000"/>
                    <a:lumOff val="60000"/>
                  </a:schemeClr>
                </a:solidFill>
                <a:latin typeface="PT Sans" panose="020B0503020203020204" pitchFamily="34" charset="0"/>
              </a:rPr>
              <a:t>APPROCCIO BOCCIATO!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E07566F-9A0D-1E49-4865-BCC3157F7D36}"/>
              </a:ext>
            </a:extLst>
          </p:cNvPr>
          <p:cNvGrpSpPr/>
          <p:nvPr/>
        </p:nvGrpSpPr>
        <p:grpSpPr>
          <a:xfrm>
            <a:off x="1330786" y="1748790"/>
            <a:ext cx="317645" cy="318757"/>
            <a:chOff x="756437" y="1657941"/>
            <a:chExt cx="317645" cy="318757"/>
          </a:xfrm>
        </p:grpSpPr>
        <p:sp>
          <p:nvSpPr>
            <p:cNvPr id="9" name="Google Shape;9383;p62">
              <a:extLst>
                <a:ext uri="{FF2B5EF4-FFF2-40B4-BE49-F238E27FC236}">
                  <a16:creationId xmlns:a16="http://schemas.microsoft.com/office/drawing/2014/main" id="{63A7B23B-5694-9E37-EEFB-47E16B881237}"/>
                </a:ext>
              </a:extLst>
            </p:cNvPr>
            <p:cNvSpPr/>
            <p:nvPr/>
          </p:nvSpPr>
          <p:spPr>
            <a:xfrm>
              <a:off x="869866" y="165908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84;p62">
              <a:extLst>
                <a:ext uri="{FF2B5EF4-FFF2-40B4-BE49-F238E27FC236}">
                  <a16:creationId xmlns:a16="http://schemas.microsoft.com/office/drawing/2014/main" id="{3D9A0239-5A32-7CD9-5913-DBB6C7C0A4A9}"/>
                </a:ext>
              </a:extLst>
            </p:cNvPr>
            <p:cNvSpPr/>
            <p:nvPr/>
          </p:nvSpPr>
          <p:spPr>
            <a:xfrm>
              <a:off x="756437" y="165794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E630CB-CB06-FCD6-2BB1-B4BEC15097F3}"/>
              </a:ext>
            </a:extLst>
          </p:cNvPr>
          <p:cNvSpPr txBox="1"/>
          <p:nvPr/>
        </p:nvSpPr>
        <p:spPr>
          <a:xfrm>
            <a:off x="1104172" y="2679470"/>
            <a:ext cx="38107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r>
              <a:rPr lang="it-IT" sz="1400" b="1">
                <a:solidFill>
                  <a:schemeClr val="accent6"/>
                </a:solidFill>
                <a:latin typeface="PT Sans" panose="020B0503020203020204" pitchFamily="34" charset="0"/>
              </a:rPr>
              <a:t>POSSIBILE INTERPRETAZIONE: gli spostamenti</a:t>
            </a:r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 in orizzontale e verticale confondono di molto il modello, infatti i valori discostano troppo tra di loro</a:t>
            </a:r>
            <a:endParaRPr lang="it-IT" sz="1400" b="1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pic>
        <p:nvPicPr>
          <p:cNvPr id="9218" name="Picture 2" descr="Spoiler Alert PNG | PNG Mart">
            <a:extLst>
              <a:ext uri="{FF2B5EF4-FFF2-40B4-BE49-F238E27FC236}">
                <a16:creationId xmlns:a16="http://schemas.microsoft.com/office/drawing/2014/main" id="{0D26124B-53F5-EF44-14C8-EB45223CF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212" y="1154908"/>
            <a:ext cx="774305" cy="76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885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612E8-2E91-BC20-A07B-3FD11511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" y="350520"/>
            <a:ext cx="8625840" cy="591005"/>
          </a:xfrm>
        </p:spPr>
        <p:txBody>
          <a:bodyPr/>
          <a:lstStyle/>
          <a:p>
            <a:r>
              <a:rPr lang="it-IT" sz="1600"/>
              <a:t>APPLICAZIONE OF SU SEQUENZA DI 24 FRAME CONSECUTIVI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C951E46-D96B-12A7-A528-E570E814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1402079"/>
            <a:ext cx="3994405" cy="32342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8C9299-465F-B5C2-35C7-607B8FC6BE76}"/>
              </a:ext>
            </a:extLst>
          </p:cNvPr>
          <p:cNvSpPr txBox="1"/>
          <p:nvPr/>
        </p:nvSpPr>
        <p:spPr>
          <a:xfrm>
            <a:off x="1427451" y="1488734"/>
            <a:ext cx="267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tx1">
                    <a:lumMod val="40000"/>
                    <a:lumOff val="60000"/>
                  </a:schemeClr>
                </a:solidFill>
                <a:latin typeface="PT Sans" panose="020B0503020203020204" pitchFamily="34" charset="0"/>
              </a:rPr>
              <a:t>APPROCCIO BOCCIATO!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4A227448-78EC-645E-4553-AEB263564DD8}"/>
              </a:ext>
            </a:extLst>
          </p:cNvPr>
          <p:cNvGrpSpPr/>
          <p:nvPr/>
        </p:nvGrpSpPr>
        <p:grpSpPr>
          <a:xfrm>
            <a:off x="1109806" y="1488734"/>
            <a:ext cx="317645" cy="318757"/>
            <a:chOff x="756437" y="1657941"/>
            <a:chExt cx="317645" cy="318757"/>
          </a:xfrm>
        </p:grpSpPr>
        <p:sp>
          <p:nvSpPr>
            <p:cNvPr id="6" name="Google Shape;9383;p62">
              <a:extLst>
                <a:ext uri="{FF2B5EF4-FFF2-40B4-BE49-F238E27FC236}">
                  <a16:creationId xmlns:a16="http://schemas.microsoft.com/office/drawing/2014/main" id="{88D3A275-4A66-2E10-33FE-1636D85AF93A}"/>
                </a:ext>
              </a:extLst>
            </p:cNvPr>
            <p:cNvSpPr/>
            <p:nvPr/>
          </p:nvSpPr>
          <p:spPr>
            <a:xfrm>
              <a:off x="869866" y="165908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84;p62">
              <a:extLst>
                <a:ext uri="{FF2B5EF4-FFF2-40B4-BE49-F238E27FC236}">
                  <a16:creationId xmlns:a16="http://schemas.microsoft.com/office/drawing/2014/main" id="{5DBC549F-BED7-474B-0EA6-CD7CA6364E80}"/>
                </a:ext>
              </a:extLst>
            </p:cNvPr>
            <p:cNvSpPr/>
            <p:nvPr/>
          </p:nvSpPr>
          <p:spPr>
            <a:xfrm>
              <a:off x="756437" y="165794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C4BDE1-FEFF-3B3C-4EEB-65239AA16126}"/>
              </a:ext>
            </a:extLst>
          </p:cNvPr>
          <p:cNvSpPr txBox="1"/>
          <p:nvPr/>
        </p:nvSpPr>
        <p:spPr>
          <a:xfrm>
            <a:off x="837217" y="3024830"/>
            <a:ext cx="38567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r>
              <a:rPr lang="it-IT" sz="1400" b="1">
                <a:solidFill>
                  <a:schemeClr val="accent6"/>
                </a:solidFill>
                <a:latin typeface="PT Sans" panose="020B0503020203020204" pitchFamily="34" charset="0"/>
              </a:rPr>
              <a:t>POSSIBILE INTERPRETAZIONE: eventuale perdita di informazioni preziose. </a:t>
            </a:r>
          </a:p>
          <a:p>
            <a:pPr marL="152400" indent="0">
              <a:buNone/>
            </a:pPr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La </a:t>
            </a:r>
            <a:r>
              <a:rPr lang="it-IT" sz="1400" b="1">
                <a:solidFill>
                  <a:schemeClr val="accent6"/>
                </a:solidFill>
                <a:latin typeface="PT Sans" panose="020B0503020203020204" pitchFamily="34" charset="0"/>
              </a:rPr>
              <a:t>sequenza di frame risulta essere troppo grande per la valutazione dello spostamento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204A0F1-F22C-9D24-D519-F2D019476431}"/>
              </a:ext>
            </a:extLst>
          </p:cNvPr>
          <p:cNvSpPr txBox="1"/>
          <p:nvPr/>
        </p:nvSpPr>
        <p:spPr>
          <a:xfrm>
            <a:off x="837217" y="2251386"/>
            <a:ext cx="3994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r>
              <a:rPr lang="it-IT" sz="1400" b="1">
                <a:solidFill>
                  <a:schemeClr val="accent6"/>
                </a:solidFill>
                <a:latin typeface="PT Sans" panose="020B0503020203020204" pitchFamily="34" charset="0"/>
              </a:rPr>
              <a:t>Piccole variazioni, ma nulla di utile</a:t>
            </a:r>
          </a:p>
        </p:txBody>
      </p:sp>
      <p:pic>
        <p:nvPicPr>
          <p:cNvPr id="8" name="Picture 2" descr="Spoiler Alert PNG | PNG Mart">
            <a:extLst>
              <a:ext uri="{FF2B5EF4-FFF2-40B4-BE49-F238E27FC236}">
                <a16:creationId xmlns:a16="http://schemas.microsoft.com/office/drawing/2014/main" id="{CA36E9CE-0726-F4CE-404B-1EAB0E5D5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84" y="938688"/>
            <a:ext cx="774305" cy="76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433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09;p45">
            <a:extLst>
              <a:ext uri="{FF2B5EF4-FFF2-40B4-BE49-F238E27FC236}">
                <a16:creationId xmlns:a16="http://schemas.microsoft.com/office/drawing/2014/main" id="{0E28AEAF-E854-7960-CB84-322DE7C930CD}"/>
              </a:ext>
            </a:extLst>
          </p:cNvPr>
          <p:cNvCxnSpPr>
            <a:cxnSpLocks/>
            <a:stCxn id="1134" idx="6"/>
            <a:endCxn id="1136" idx="6"/>
          </p:cNvCxnSpPr>
          <p:nvPr/>
        </p:nvCxnSpPr>
        <p:spPr>
          <a:xfrm>
            <a:off x="4673372" y="1039107"/>
            <a:ext cx="280244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530963" y="15503"/>
            <a:ext cx="8337974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</a:t>
            </a:r>
            <a:br>
              <a:rPr lang="en"/>
            </a:br>
            <a:r>
              <a:rPr lang="en"/>
              <a:t>CON OPTICAL FLOW</a:t>
            </a:r>
            <a:endParaRPr lang="it-IT"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4"/>
            <a:ext cx="1812300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Introduzione al concetto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di Optical Flow</a:t>
            </a:r>
          </a:p>
        </p:txBody>
      </p:sp>
      <p:sp>
        <p:nvSpPr>
          <p:cNvPr id="1105" name="Google Shape;1105;p45"/>
          <p:cNvSpPr txBox="1"/>
          <p:nvPr/>
        </p:nvSpPr>
        <p:spPr>
          <a:xfrm flipH="1">
            <a:off x="6479503" y="1047812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3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 flipH="1">
            <a:off x="6291843" y="1479371"/>
            <a:ext cx="2249853" cy="3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Applicazione optical flow</a:t>
            </a:r>
          </a:p>
        </p:txBody>
      </p:sp>
      <p:sp>
        <p:nvSpPr>
          <p:cNvPr id="1107" name="Google Shape;1107;p45"/>
          <p:cNvSpPr txBox="1"/>
          <p:nvPr/>
        </p:nvSpPr>
        <p:spPr>
          <a:xfrm flipH="1">
            <a:off x="6510620" y="356582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4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 flipH="1">
            <a:off x="6510620" y="3941420"/>
            <a:ext cx="2031076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Estrazione spostamenti OF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5"/>
          <p:cNvGrpSpPr/>
          <p:nvPr/>
        </p:nvGrpSpPr>
        <p:grpSpPr>
          <a:xfrm>
            <a:off x="4455260" y="911157"/>
            <a:ext cx="255900" cy="255900"/>
            <a:chOff x="533563" y="1346425"/>
            <a:chExt cx="255900" cy="255900"/>
          </a:xfrm>
        </p:grpSpPr>
        <p:sp>
          <p:nvSpPr>
            <p:cNvPr id="1134" name="Google Shape;1134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5"/>
          <p:cNvGrpSpPr/>
          <p:nvPr/>
        </p:nvGrpSpPr>
        <p:grpSpPr>
          <a:xfrm>
            <a:off x="7257703" y="911157"/>
            <a:ext cx="255900" cy="255900"/>
            <a:chOff x="533563" y="1346425"/>
            <a:chExt cx="255900" cy="255900"/>
          </a:xfrm>
        </p:grpSpPr>
        <p:sp>
          <p:nvSpPr>
            <p:cNvPr id="1136" name="Google Shape;1136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108;p45">
            <a:extLst>
              <a:ext uri="{FF2B5EF4-FFF2-40B4-BE49-F238E27FC236}">
                <a16:creationId xmlns:a16="http://schemas.microsoft.com/office/drawing/2014/main" id="{C9B0BCE3-A870-7010-0B2C-1971BD6C629B}"/>
              </a:ext>
            </a:extLst>
          </p:cNvPr>
          <p:cNvSpPr txBox="1"/>
          <p:nvPr/>
        </p:nvSpPr>
        <p:spPr>
          <a:xfrm flipH="1">
            <a:off x="6511239" y="1681707"/>
            <a:ext cx="2518460" cy="506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tra 2 frame consecutivi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su sequenza di 24 frame consecutivi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endParaRPr lang="it-IT" sz="9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" name="Google Shape;1108;p45">
            <a:extLst>
              <a:ext uri="{FF2B5EF4-FFF2-40B4-BE49-F238E27FC236}">
                <a16:creationId xmlns:a16="http://schemas.microsoft.com/office/drawing/2014/main" id="{CF9FE766-71C8-B9CD-9396-CE136C2D3780}"/>
              </a:ext>
            </a:extLst>
          </p:cNvPr>
          <p:cNvSpPr txBox="1"/>
          <p:nvPr/>
        </p:nvSpPr>
        <p:spPr>
          <a:xfrm flipH="1">
            <a:off x="6604303" y="4180726"/>
            <a:ext cx="2005659" cy="52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</a:pPr>
            <a:endParaRPr lang="it-IT" sz="9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" name="Google Shape;1109;p45">
            <a:extLst>
              <a:ext uri="{FF2B5EF4-FFF2-40B4-BE49-F238E27FC236}">
                <a16:creationId xmlns:a16="http://schemas.microsoft.com/office/drawing/2014/main" id="{77C32DA4-ED3B-D35D-F010-60882C398870}"/>
              </a:ext>
            </a:extLst>
          </p:cNvPr>
          <p:cNvCxnSpPr>
            <a:cxnSpLocks/>
          </p:cNvCxnSpPr>
          <p:nvPr/>
        </p:nvCxnSpPr>
        <p:spPr>
          <a:xfrm flipV="1">
            <a:off x="1911866" y="1039107"/>
            <a:ext cx="2581206" cy="43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" name="Google Shape;1105;p45">
            <a:extLst>
              <a:ext uri="{FF2B5EF4-FFF2-40B4-BE49-F238E27FC236}">
                <a16:creationId xmlns:a16="http://schemas.microsoft.com/office/drawing/2014/main" id="{3F072FD6-E22B-7757-B824-CCABEDB9EB5D}"/>
              </a:ext>
            </a:extLst>
          </p:cNvPr>
          <p:cNvSpPr txBox="1"/>
          <p:nvPr/>
        </p:nvSpPr>
        <p:spPr>
          <a:xfrm flipH="1">
            <a:off x="3761064" y="104137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2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" name="Google Shape;1104;p45">
            <a:extLst>
              <a:ext uri="{FF2B5EF4-FFF2-40B4-BE49-F238E27FC236}">
                <a16:creationId xmlns:a16="http://schemas.microsoft.com/office/drawing/2014/main" id="{5BFA678E-8547-C7FB-C0D2-BE62C37168AB}"/>
              </a:ext>
            </a:extLst>
          </p:cNvPr>
          <p:cNvSpPr txBox="1"/>
          <p:nvPr/>
        </p:nvSpPr>
        <p:spPr>
          <a:xfrm flipH="1">
            <a:off x="3873401" y="1479371"/>
            <a:ext cx="1599942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Caricamento video solo zona labiale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0" name="Immagine 19" descr="Immagine che contiene Dente, labbro, organo, primo piano&#10;&#10;Descrizione generata automaticamente">
            <a:extLst>
              <a:ext uri="{FF2B5EF4-FFF2-40B4-BE49-F238E27FC236}">
                <a16:creationId xmlns:a16="http://schemas.microsoft.com/office/drawing/2014/main" id="{D4DE766E-B25A-7C23-2F03-7741C177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994" y="1973128"/>
            <a:ext cx="1134615" cy="756410"/>
          </a:xfrm>
          <a:prstGeom prst="rect">
            <a:avLst/>
          </a:prstGeom>
        </p:spPr>
      </p:pic>
      <p:grpSp>
        <p:nvGrpSpPr>
          <p:cNvPr id="23" name="Google Shape;1135;p45">
            <a:extLst>
              <a:ext uri="{FF2B5EF4-FFF2-40B4-BE49-F238E27FC236}">
                <a16:creationId xmlns:a16="http://schemas.microsoft.com/office/drawing/2014/main" id="{EAB6D971-9278-0500-12F3-BE29967A42E6}"/>
              </a:ext>
            </a:extLst>
          </p:cNvPr>
          <p:cNvGrpSpPr/>
          <p:nvPr/>
        </p:nvGrpSpPr>
        <p:grpSpPr>
          <a:xfrm>
            <a:off x="7288819" y="3461794"/>
            <a:ext cx="255900" cy="255900"/>
            <a:chOff x="533563" y="1346425"/>
            <a:chExt cx="255900" cy="255900"/>
          </a:xfrm>
        </p:grpSpPr>
        <p:sp>
          <p:nvSpPr>
            <p:cNvPr id="24" name="Google Shape;1136;p45">
              <a:extLst>
                <a:ext uri="{FF2B5EF4-FFF2-40B4-BE49-F238E27FC236}">
                  <a16:creationId xmlns:a16="http://schemas.microsoft.com/office/drawing/2014/main" id="{4228FA49-EAC8-8983-4A77-A546C9487363}"/>
                </a:ext>
              </a:extLst>
            </p:cNvPr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3;p45">
              <a:extLst>
                <a:ext uri="{FF2B5EF4-FFF2-40B4-BE49-F238E27FC236}">
                  <a16:creationId xmlns:a16="http://schemas.microsoft.com/office/drawing/2014/main" id="{95CC851E-B7CA-7481-3812-02BCC2A9E9C0}"/>
                </a:ext>
              </a:extLst>
            </p:cNvPr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" name="Google Shape;1143;p45">
            <a:extLst>
              <a:ext uri="{FF2B5EF4-FFF2-40B4-BE49-F238E27FC236}">
                <a16:creationId xmlns:a16="http://schemas.microsoft.com/office/drawing/2014/main" id="{36E2588C-FAB3-6838-7F79-2DCA64FA551B}"/>
              </a:ext>
            </a:extLst>
          </p:cNvPr>
          <p:cNvCxnSpPr>
            <a:cxnSpLocks/>
          </p:cNvCxnSpPr>
          <p:nvPr/>
        </p:nvCxnSpPr>
        <p:spPr>
          <a:xfrm flipH="1" flipV="1">
            <a:off x="7254554" y="1060208"/>
            <a:ext cx="221479" cy="2529536"/>
          </a:xfrm>
          <a:prstGeom prst="curvedConnector3">
            <a:avLst>
              <a:gd name="adj1" fmla="val -622648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" name="Google Shape;1108;p45">
            <a:extLst>
              <a:ext uri="{FF2B5EF4-FFF2-40B4-BE49-F238E27FC236}">
                <a16:creationId xmlns:a16="http://schemas.microsoft.com/office/drawing/2014/main" id="{4CF5BA3B-E573-0BF1-4D9F-96FBF0E6F5A9}"/>
              </a:ext>
            </a:extLst>
          </p:cNvPr>
          <p:cNvSpPr txBox="1"/>
          <p:nvPr/>
        </p:nvSpPr>
        <p:spPr>
          <a:xfrm flipH="1">
            <a:off x="6638090" y="4139032"/>
            <a:ext cx="2005659" cy="52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Media orizzontale dell’array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Media verticale dell’array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Applicazione PSO</a:t>
            </a:r>
          </a:p>
        </p:txBody>
      </p:sp>
    </p:spTree>
    <p:extLst>
      <p:ext uri="{BB962C8B-B14F-4D97-AF65-F5344CB8AC3E}">
        <p14:creationId xmlns:p14="http://schemas.microsoft.com/office/powerpoint/2010/main" val="208047634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CCB529-5219-D7EF-8075-49E0C029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437405"/>
            <a:ext cx="9060180" cy="572700"/>
          </a:xfrm>
        </p:spPr>
        <p:txBody>
          <a:bodyPr/>
          <a:lstStyle/>
          <a:p>
            <a:r>
              <a:rPr lang="it-IT" sz="2400"/>
              <a:t>QUESTIONI APERTE DURANTE I TEST…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738B2E-472A-75CE-BAC6-1E189763515B}"/>
              </a:ext>
            </a:extLst>
          </p:cNvPr>
          <p:cNvSpPr txBox="1"/>
          <p:nvPr/>
        </p:nvSpPr>
        <p:spPr>
          <a:xfrm>
            <a:off x="944879" y="1388796"/>
            <a:ext cx="4503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DUBBIO: L’esecuzione del modello PNN richiede un valore di sigma che molto spesso ha rallentato l’esecuzione del modello, </a:t>
            </a:r>
            <a:r>
              <a:rPr lang="it-IT" b="1" err="1">
                <a:solidFill>
                  <a:schemeClr val="accent6"/>
                </a:solidFill>
                <a:latin typeface="PT Sans" panose="020B0503020203020204" pitchFamily="34" charset="0"/>
              </a:rPr>
              <a:t>Colab</a:t>
            </a:r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 non aiuta!!</a:t>
            </a:r>
          </a:p>
          <a:p>
            <a:pPr marL="152400" indent="0">
              <a:buNone/>
            </a:pPr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Cosa si può fare?</a:t>
            </a:r>
            <a:endParaRPr lang="it-IT" sz="1400" b="1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33470E-8FDA-BD41-D88B-880E28DC6D9E}"/>
              </a:ext>
            </a:extLst>
          </p:cNvPr>
          <p:cNvSpPr txBox="1"/>
          <p:nvPr/>
        </p:nvSpPr>
        <p:spPr>
          <a:xfrm>
            <a:off x="944879" y="2538988"/>
            <a:ext cx="5296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/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ESPERIMENTO: </a:t>
            </a:r>
            <a:r>
              <a:rPr lang="it-IT">
                <a:solidFill>
                  <a:schemeClr val="accent6"/>
                </a:solidFill>
                <a:latin typeface="PT Sans" panose="020B0503020203020204" pitchFamily="34" charset="0"/>
              </a:rPr>
              <a:t>Utilizzo di </a:t>
            </a:r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PSO (</a:t>
            </a:r>
            <a:r>
              <a:rPr lang="it-IT" b="1" err="1">
                <a:solidFill>
                  <a:schemeClr val="accent6"/>
                </a:solidFill>
                <a:latin typeface="PT Sans" panose="020B0503020203020204" pitchFamily="34" charset="0"/>
              </a:rPr>
              <a:t>Particle</a:t>
            </a:r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 </a:t>
            </a:r>
            <a:r>
              <a:rPr lang="it-IT" b="1" err="1">
                <a:solidFill>
                  <a:schemeClr val="accent6"/>
                </a:solidFill>
                <a:latin typeface="PT Sans" panose="020B0503020203020204" pitchFamily="34" charset="0"/>
              </a:rPr>
              <a:t>Swarm</a:t>
            </a:r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 </a:t>
            </a:r>
            <a:r>
              <a:rPr lang="it-IT" b="1" err="1">
                <a:solidFill>
                  <a:schemeClr val="accent6"/>
                </a:solidFill>
                <a:latin typeface="PT Sans" panose="020B0503020203020204" pitchFamily="34" charset="0"/>
              </a:rPr>
              <a:t>Optimization</a:t>
            </a:r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)</a:t>
            </a:r>
            <a:r>
              <a:rPr lang="it-IT" sz="900" b="1">
                <a:solidFill>
                  <a:schemeClr val="accent6"/>
                </a:solidFill>
                <a:latin typeface="PT Sans" panose="020B0503020203020204" pitchFamily="34" charset="0"/>
              </a:rPr>
              <a:t>[2] </a:t>
            </a:r>
            <a:r>
              <a:rPr lang="it-IT">
                <a:solidFill>
                  <a:schemeClr val="accent6"/>
                </a:solidFill>
                <a:latin typeface="PT Sans" panose="020B0503020203020204" pitchFamily="34" charset="0"/>
              </a:rPr>
              <a:t>per la ricerca automatica del sigma ottimo </a:t>
            </a:r>
            <a:r>
              <a:rPr lang="it-IT" err="1">
                <a:solidFill>
                  <a:schemeClr val="accent6"/>
                </a:solidFill>
                <a:latin typeface="PT Sans" panose="020B0503020203020204" pitchFamily="34" charset="0"/>
              </a:rPr>
              <a:t>pre</a:t>
            </a:r>
            <a:r>
              <a:rPr lang="it-IT">
                <a:solidFill>
                  <a:schemeClr val="accent6"/>
                </a:solidFill>
                <a:latin typeface="PT Sans" panose="020B0503020203020204" pitchFamily="34" charset="0"/>
              </a:rPr>
              <a:t>-esecuzione</a:t>
            </a:r>
            <a:endParaRPr lang="it-IT" sz="1400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785CE2-9B7D-2BF4-D97F-269D2920DD1F}"/>
              </a:ext>
            </a:extLst>
          </p:cNvPr>
          <p:cNvSpPr txBox="1"/>
          <p:nvPr/>
        </p:nvSpPr>
        <p:spPr>
          <a:xfrm>
            <a:off x="944880" y="4668790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r>
              <a:rPr lang="it-IT" sz="1100" b="1">
                <a:solidFill>
                  <a:schemeClr val="accent6"/>
                </a:solidFill>
                <a:latin typeface="PT Sans" panose="020B0503020203020204" pitchFamily="34" charset="0"/>
              </a:rPr>
              <a:t>[2] </a:t>
            </a:r>
            <a:r>
              <a:rPr lang="it-IT" b="1">
                <a:solidFill>
                  <a:schemeClr val="accent6"/>
                </a:solidFill>
                <a:latin typeface="PT Sans" panose="020B0503020203020204" pitchFamily="34" charset="0"/>
              </a:rPr>
              <a:t>https://ieeexplore.ieee.org/abstract/document/6900736 </a:t>
            </a:r>
            <a:endParaRPr lang="it-IT" sz="1400" b="1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pic>
        <p:nvPicPr>
          <p:cNvPr id="5122" name="Picture 2" descr="Be Smart GIFs | Tenor">
            <a:extLst>
              <a:ext uri="{FF2B5EF4-FFF2-40B4-BE49-F238E27FC236}">
                <a16:creationId xmlns:a16="http://schemas.microsoft.com/office/drawing/2014/main" id="{B00A3C74-C7F4-A184-E023-E4068DA5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105" y="1634775"/>
            <a:ext cx="2349283" cy="234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71A066-29D7-5D3F-1B70-0BD63597D96D}"/>
              </a:ext>
            </a:extLst>
          </p:cNvPr>
          <p:cNvSpPr txBox="1"/>
          <p:nvPr/>
        </p:nvSpPr>
        <p:spPr>
          <a:xfrm>
            <a:off x="944880" y="3475069"/>
            <a:ext cx="4831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/>
            <a:r>
              <a:rPr lang="it-IT" sz="1600" b="1">
                <a:solidFill>
                  <a:schemeClr val="tx1">
                    <a:lumMod val="40000"/>
                    <a:lumOff val="60000"/>
                  </a:schemeClr>
                </a:solidFill>
                <a:latin typeface="PT Sans" panose="020B0503020203020204" pitchFamily="34" charset="0"/>
              </a:rPr>
              <a:t>Piccola nota: </a:t>
            </a:r>
            <a:r>
              <a:rPr lang="it-IT" sz="1600" b="1">
                <a:solidFill>
                  <a:schemeClr val="accent6"/>
                </a:solidFill>
                <a:latin typeface="PT Sans" panose="020B0503020203020204" pitchFamily="34" charset="0"/>
              </a:rPr>
              <a:t>L’algoritmo</a:t>
            </a:r>
            <a:r>
              <a:rPr lang="it-IT" sz="1600" b="1">
                <a:solidFill>
                  <a:schemeClr val="tx1">
                    <a:lumMod val="40000"/>
                    <a:lumOff val="60000"/>
                  </a:schemeClr>
                </a:solidFill>
                <a:latin typeface="PT Sans" panose="020B0503020203020204" pitchFamily="34" charset="0"/>
              </a:rPr>
              <a:t> </a:t>
            </a:r>
            <a:r>
              <a:rPr lang="it-IT" sz="1600" b="1">
                <a:solidFill>
                  <a:schemeClr val="accent6"/>
                </a:solidFill>
                <a:latin typeface="PT Sans" panose="020B0503020203020204" pitchFamily="34" charset="0"/>
              </a:rPr>
              <a:t>PSO è stato poi ampiamente utilizzato in tutte le successive analisi in quanto ha migliorato di molto i tempi!</a:t>
            </a:r>
            <a:endParaRPr lang="it-IT" sz="1600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835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AB2C22-3864-03F9-2BF9-345EEA8D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000"/>
              <a:t>PSO (</a:t>
            </a:r>
            <a:r>
              <a:rPr lang="it-IT" sz="2000" err="1"/>
              <a:t>Particle</a:t>
            </a:r>
            <a:r>
              <a:rPr lang="it-IT" sz="2000"/>
              <a:t> </a:t>
            </a:r>
            <a:r>
              <a:rPr lang="it-IT" sz="2000" err="1"/>
              <a:t>Swarm</a:t>
            </a:r>
            <a:r>
              <a:rPr lang="it-IT" sz="2000"/>
              <a:t> </a:t>
            </a:r>
            <a:r>
              <a:rPr lang="it-IT" sz="2000" err="1"/>
              <a:t>Optimization</a:t>
            </a:r>
            <a:r>
              <a:rPr lang="it-IT" sz="2000"/>
              <a:t>) in pillole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55654A8-FF33-02AF-831B-3E2EDBEFAEFB}"/>
              </a:ext>
            </a:extLst>
          </p:cNvPr>
          <p:cNvSpPr txBox="1"/>
          <p:nvPr/>
        </p:nvSpPr>
        <p:spPr>
          <a:xfrm>
            <a:off x="825188" y="1017724"/>
            <a:ext cx="50860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 i="0" err="1">
                <a:solidFill>
                  <a:srgbClr val="F1F2F2"/>
                </a:solidFill>
                <a:effectLst/>
                <a:latin typeface="-apple-system"/>
              </a:rPr>
              <a:t>Particle</a:t>
            </a:r>
            <a:r>
              <a:rPr lang="it-IT" b="1" i="0">
                <a:solidFill>
                  <a:srgbClr val="F1F2F2"/>
                </a:solidFill>
                <a:effectLst/>
                <a:latin typeface="-apple-system"/>
              </a:rPr>
              <a:t> </a:t>
            </a:r>
            <a:r>
              <a:rPr lang="it-IT" b="1" i="0" err="1">
                <a:solidFill>
                  <a:srgbClr val="F1F2F2"/>
                </a:solidFill>
                <a:effectLst/>
                <a:latin typeface="-apple-system"/>
              </a:rPr>
              <a:t>Swarm</a:t>
            </a:r>
            <a:r>
              <a:rPr lang="it-IT" b="1" i="0">
                <a:solidFill>
                  <a:srgbClr val="F1F2F2"/>
                </a:solidFill>
                <a:effectLst/>
                <a:latin typeface="-apple-system"/>
              </a:rPr>
              <a:t> </a:t>
            </a:r>
            <a:r>
              <a:rPr lang="it-IT" b="1" i="0" err="1">
                <a:solidFill>
                  <a:srgbClr val="F1F2F2"/>
                </a:solidFill>
                <a:effectLst/>
                <a:latin typeface="-apple-system"/>
              </a:rPr>
              <a:t>Optimization</a:t>
            </a:r>
            <a:r>
              <a:rPr lang="it-IT" b="1" i="0">
                <a:solidFill>
                  <a:srgbClr val="F1F2F2"/>
                </a:solidFill>
                <a:effectLst/>
                <a:latin typeface="-apple-system"/>
              </a:rPr>
              <a:t> (PSO) </a:t>
            </a:r>
            <a:r>
              <a:rPr lang="it-IT" b="0" i="0">
                <a:solidFill>
                  <a:srgbClr val="F1F2F2"/>
                </a:solidFill>
                <a:effectLst/>
                <a:latin typeface="-apple-system"/>
              </a:rPr>
              <a:t>è un algoritmo di ottimizzazione basato su popolazione che cerca di trovare il valore migliore di una funzione obiettivo utilizzando un gruppo di particelle che si muovono nello spazio delle soluzioni. </a:t>
            </a:r>
          </a:p>
          <a:p>
            <a:pPr algn="l"/>
            <a:endParaRPr lang="it-IT">
              <a:solidFill>
                <a:srgbClr val="F1F2F2"/>
              </a:solidFill>
              <a:latin typeface="-apple-system"/>
            </a:endParaRPr>
          </a:p>
          <a:p>
            <a:pPr algn="l"/>
            <a:r>
              <a:rPr lang="it-IT" b="0" i="0">
                <a:solidFill>
                  <a:srgbClr val="F1F2F2"/>
                </a:solidFill>
                <a:effectLst/>
                <a:latin typeface="-apple-system"/>
              </a:rPr>
              <a:t>Le particelle aggiornano la loro posizione e velocità in base alla migliore posizione trovata finora e alla posizione migliore trovata da tutta la popolazione.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483CD1-6988-ABA8-6FF7-0991202D5EBB}"/>
              </a:ext>
            </a:extLst>
          </p:cNvPr>
          <p:cNvSpPr txBox="1"/>
          <p:nvPr/>
        </p:nvSpPr>
        <p:spPr>
          <a:xfrm>
            <a:off x="862360" y="3000281"/>
            <a:ext cx="44419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0" i="0">
                <a:solidFill>
                  <a:srgbClr val="F1F2F2"/>
                </a:solidFill>
                <a:effectLst/>
                <a:latin typeface="-apple-system"/>
              </a:rPr>
              <a:t>Nel </a:t>
            </a:r>
            <a:r>
              <a:rPr lang="it-IT" b="1" i="0">
                <a:solidFill>
                  <a:srgbClr val="F1F2F2"/>
                </a:solidFill>
                <a:effectLst/>
                <a:latin typeface="-apple-system"/>
              </a:rPr>
              <a:t>nostro caso </a:t>
            </a:r>
            <a:r>
              <a:rPr lang="it-IT" b="0" i="0">
                <a:solidFill>
                  <a:srgbClr val="F1F2F2"/>
                </a:solidFill>
                <a:effectLst/>
                <a:latin typeface="-apple-system"/>
              </a:rPr>
              <a:t>la funzione obiettivo è stata l’accuratezza, l’algoritmo ha quindi avuto l’obiettivo di assegnare un valore al sigma che massimizzasse l’accuratezza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9A3D32-6336-EE4D-4AEA-11B7DA0E9DB1}"/>
              </a:ext>
            </a:extLst>
          </p:cNvPr>
          <p:cNvSpPr txBox="1"/>
          <p:nvPr/>
        </p:nvSpPr>
        <p:spPr>
          <a:xfrm>
            <a:off x="862360" y="3883304"/>
            <a:ext cx="44419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PROBLEMA</a:t>
            </a:r>
            <a:r>
              <a:rPr lang="it-IT" b="1" i="0">
                <a:solidFill>
                  <a:srgbClr val="F1F2F2"/>
                </a:solidFill>
                <a:effectLst/>
                <a:latin typeface="-apple-system"/>
              </a:rPr>
              <a:t>: </a:t>
            </a:r>
            <a:r>
              <a:rPr lang="it-IT" b="0" i="0">
                <a:solidFill>
                  <a:srgbClr val="F1F2F2"/>
                </a:solidFill>
                <a:effectLst/>
                <a:latin typeface="-apple-system"/>
              </a:rPr>
              <a:t>può essere sensibile alla scelta dei parametri e soggetto a convergenza anticipata con oscillazione intorno alla soluzione ottimale. </a:t>
            </a:r>
          </a:p>
        </p:txBody>
      </p:sp>
      <p:pic>
        <p:nvPicPr>
          <p:cNvPr id="1026" name="Picture 2" descr="Particle swarm optimization - Wikipedia">
            <a:extLst>
              <a:ext uri="{FF2B5EF4-FFF2-40B4-BE49-F238E27FC236}">
                <a16:creationId xmlns:a16="http://schemas.microsoft.com/office/drawing/2014/main" id="{6E166021-B174-F20B-5948-155C34D0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614" y="1719361"/>
            <a:ext cx="2888975" cy="21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75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09;p45">
            <a:extLst>
              <a:ext uri="{FF2B5EF4-FFF2-40B4-BE49-F238E27FC236}">
                <a16:creationId xmlns:a16="http://schemas.microsoft.com/office/drawing/2014/main" id="{0E28AEAF-E854-7960-CB84-322DE7C930CD}"/>
              </a:ext>
            </a:extLst>
          </p:cNvPr>
          <p:cNvCxnSpPr>
            <a:cxnSpLocks/>
            <a:stCxn id="1134" idx="6"/>
            <a:endCxn id="1136" idx="6"/>
          </p:cNvCxnSpPr>
          <p:nvPr/>
        </p:nvCxnSpPr>
        <p:spPr>
          <a:xfrm>
            <a:off x="4673372" y="1039107"/>
            <a:ext cx="280244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530963" y="15503"/>
            <a:ext cx="8337974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</a:t>
            </a:r>
            <a:br>
              <a:rPr lang="en"/>
            </a:br>
            <a:r>
              <a:rPr lang="en"/>
              <a:t>CON OPTICAL FLOW</a:t>
            </a:r>
            <a:endParaRPr lang="it-IT"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4"/>
            <a:ext cx="1812300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Introduzione al concetto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di Optical Flow</a:t>
            </a:r>
          </a:p>
        </p:txBody>
      </p:sp>
      <p:sp>
        <p:nvSpPr>
          <p:cNvPr id="1105" name="Google Shape;1105;p45"/>
          <p:cNvSpPr txBox="1"/>
          <p:nvPr/>
        </p:nvSpPr>
        <p:spPr>
          <a:xfrm flipH="1">
            <a:off x="6479503" y="1047812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3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 flipH="1">
            <a:off x="6291843" y="1479371"/>
            <a:ext cx="2249853" cy="3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Applicazione optical flow</a:t>
            </a:r>
          </a:p>
        </p:txBody>
      </p:sp>
      <p:sp>
        <p:nvSpPr>
          <p:cNvPr id="1107" name="Google Shape;1107;p45"/>
          <p:cNvSpPr txBox="1"/>
          <p:nvPr/>
        </p:nvSpPr>
        <p:spPr>
          <a:xfrm flipH="1">
            <a:off x="6510620" y="356582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4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 flipH="1">
            <a:off x="6510619" y="3941420"/>
            <a:ext cx="2005659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Estrazione spostamenti OF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8" name="Google Shape;1118;p45"/>
          <p:cNvSpPr txBox="1"/>
          <p:nvPr/>
        </p:nvSpPr>
        <p:spPr>
          <a:xfrm flipH="1">
            <a:off x="3548445" y="4067831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Eliminazione valori </a:t>
            </a:r>
            <a:r>
              <a:rPr lang="it-IT" sz="1200" b="1" err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NaN</a:t>
            </a:r>
            <a:endParaRPr lang="it-IT"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9" name="Google Shape;1119;p45"/>
          <p:cNvSpPr txBox="1"/>
          <p:nvPr/>
        </p:nvSpPr>
        <p:spPr>
          <a:xfrm flipH="1">
            <a:off x="3364082" y="3612811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5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5"/>
          <p:cNvGrpSpPr/>
          <p:nvPr/>
        </p:nvGrpSpPr>
        <p:grpSpPr>
          <a:xfrm>
            <a:off x="4455260" y="911157"/>
            <a:ext cx="255900" cy="255900"/>
            <a:chOff x="533563" y="1346425"/>
            <a:chExt cx="255900" cy="255900"/>
          </a:xfrm>
        </p:grpSpPr>
        <p:sp>
          <p:nvSpPr>
            <p:cNvPr id="1134" name="Google Shape;1134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5"/>
          <p:cNvGrpSpPr/>
          <p:nvPr/>
        </p:nvGrpSpPr>
        <p:grpSpPr>
          <a:xfrm>
            <a:off x="7257703" y="911157"/>
            <a:ext cx="255900" cy="255900"/>
            <a:chOff x="533563" y="1346425"/>
            <a:chExt cx="255900" cy="255900"/>
          </a:xfrm>
        </p:grpSpPr>
        <p:sp>
          <p:nvSpPr>
            <p:cNvPr id="1136" name="Google Shape;1136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45"/>
          <p:cNvGrpSpPr/>
          <p:nvPr/>
        </p:nvGrpSpPr>
        <p:grpSpPr>
          <a:xfrm>
            <a:off x="4130446" y="3429917"/>
            <a:ext cx="255900" cy="255900"/>
            <a:chOff x="533563" y="1346425"/>
            <a:chExt cx="255900" cy="255900"/>
          </a:xfrm>
        </p:grpSpPr>
        <p:sp>
          <p:nvSpPr>
            <p:cNvPr id="1140" name="Google Shape;1140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108;p45">
            <a:extLst>
              <a:ext uri="{FF2B5EF4-FFF2-40B4-BE49-F238E27FC236}">
                <a16:creationId xmlns:a16="http://schemas.microsoft.com/office/drawing/2014/main" id="{CF9FE766-71C8-B9CD-9396-CE136C2D3780}"/>
              </a:ext>
            </a:extLst>
          </p:cNvPr>
          <p:cNvSpPr txBox="1"/>
          <p:nvPr/>
        </p:nvSpPr>
        <p:spPr>
          <a:xfrm flipH="1">
            <a:off x="6604303" y="4180726"/>
            <a:ext cx="2005659" cy="52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Media orizzontale dell’array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Media verticale dell’array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Applicazione PSO</a:t>
            </a:r>
          </a:p>
        </p:txBody>
      </p:sp>
      <p:sp>
        <p:nvSpPr>
          <p:cNvPr id="4" name="Google Shape;1108;p45">
            <a:extLst>
              <a:ext uri="{FF2B5EF4-FFF2-40B4-BE49-F238E27FC236}">
                <a16:creationId xmlns:a16="http://schemas.microsoft.com/office/drawing/2014/main" id="{7D1F2632-2FC2-8912-EF47-0173158D6C83}"/>
              </a:ext>
            </a:extLst>
          </p:cNvPr>
          <p:cNvSpPr txBox="1"/>
          <p:nvPr/>
        </p:nvSpPr>
        <p:spPr>
          <a:xfrm flipH="1">
            <a:off x="3459464" y="4295400"/>
            <a:ext cx="2223033" cy="98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Media dei frame successivi sulla riga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endParaRPr lang="it-IT" sz="9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" name="Google Shape;1109;p45">
            <a:extLst>
              <a:ext uri="{FF2B5EF4-FFF2-40B4-BE49-F238E27FC236}">
                <a16:creationId xmlns:a16="http://schemas.microsoft.com/office/drawing/2014/main" id="{77C32DA4-ED3B-D35D-F010-60882C398870}"/>
              </a:ext>
            </a:extLst>
          </p:cNvPr>
          <p:cNvCxnSpPr>
            <a:cxnSpLocks/>
          </p:cNvCxnSpPr>
          <p:nvPr/>
        </p:nvCxnSpPr>
        <p:spPr>
          <a:xfrm flipV="1">
            <a:off x="1911866" y="1039107"/>
            <a:ext cx="2581206" cy="43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" name="Google Shape;1105;p45">
            <a:extLst>
              <a:ext uri="{FF2B5EF4-FFF2-40B4-BE49-F238E27FC236}">
                <a16:creationId xmlns:a16="http://schemas.microsoft.com/office/drawing/2014/main" id="{3F072FD6-E22B-7757-B824-CCABEDB9EB5D}"/>
              </a:ext>
            </a:extLst>
          </p:cNvPr>
          <p:cNvSpPr txBox="1"/>
          <p:nvPr/>
        </p:nvSpPr>
        <p:spPr>
          <a:xfrm flipH="1">
            <a:off x="3761064" y="104137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2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" name="Google Shape;1104;p45">
            <a:extLst>
              <a:ext uri="{FF2B5EF4-FFF2-40B4-BE49-F238E27FC236}">
                <a16:creationId xmlns:a16="http://schemas.microsoft.com/office/drawing/2014/main" id="{5BFA678E-8547-C7FB-C0D2-BE62C37168AB}"/>
              </a:ext>
            </a:extLst>
          </p:cNvPr>
          <p:cNvSpPr txBox="1"/>
          <p:nvPr/>
        </p:nvSpPr>
        <p:spPr>
          <a:xfrm flipH="1">
            <a:off x="3873401" y="1479371"/>
            <a:ext cx="1599942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Caricamento video solo zona labiale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0" name="Immagine 19" descr="Immagine che contiene Dente, labbro, organo, primo piano&#10;&#10;Descrizione generata automaticamente">
            <a:extLst>
              <a:ext uri="{FF2B5EF4-FFF2-40B4-BE49-F238E27FC236}">
                <a16:creationId xmlns:a16="http://schemas.microsoft.com/office/drawing/2014/main" id="{D4DE766E-B25A-7C23-2F03-7741C177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994" y="1973128"/>
            <a:ext cx="1134615" cy="756410"/>
          </a:xfrm>
          <a:prstGeom prst="rect">
            <a:avLst/>
          </a:prstGeom>
        </p:spPr>
      </p:pic>
      <p:cxnSp>
        <p:nvCxnSpPr>
          <p:cNvPr id="21" name="Google Shape;1109;p45">
            <a:extLst>
              <a:ext uri="{FF2B5EF4-FFF2-40B4-BE49-F238E27FC236}">
                <a16:creationId xmlns:a16="http://schemas.microsoft.com/office/drawing/2014/main" id="{894E0706-4C23-586E-5FA1-E10BBC85EE56}"/>
              </a:ext>
            </a:extLst>
          </p:cNvPr>
          <p:cNvCxnSpPr>
            <a:cxnSpLocks/>
            <a:stCxn id="1140" idx="6"/>
            <a:endCxn id="24" idx="6"/>
          </p:cNvCxnSpPr>
          <p:nvPr/>
        </p:nvCxnSpPr>
        <p:spPr>
          <a:xfrm>
            <a:off x="4348558" y="3557867"/>
            <a:ext cx="3158373" cy="318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1135;p45">
            <a:extLst>
              <a:ext uri="{FF2B5EF4-FFF2-40B4-BE49-F238E27FC236}">
                <a16:creationId xmlns:a16="http://schemas.microsoft.com/office/drawing/2014/main" id="{EAB6D971-9278-0500-12F3-BE29967A42E6}"/>
              </a:ext>
            </a:extLst>
          </p:cNvPr>
          <p:cNvGrpSpPr/>
          <p:nvPr/>
        </p:nvGrpSpPr>
        <p:grpSpPr>
          <a:xfrm>
            <a:off x="7288819" y="3461794"/>
            <a:ext cx="255900" cy="255900"/>
            <a:chOff x="533563" y="1346425"/>
            <a:chExt cx="255900" cy="255900"/>
          </a:xfrm>
        </p:grpSpPr>
        <p:sp>
          <p:nvSpPr>
            <p:cNvPr id="24" name="Google Shape;1136;p45">
              <a:extLst>
                <a:ext uri="{FF2B5EF4-FFF2-40B4-BE49-F238E27FC236}">
                  <a16:creationId xmlns:a16="http://schemas.microsoft.com/office/drawing/2014/main" id="{4228FA49-EAC8-8983-4A77-A546C9487363}"/>
                </a:ext>
              </a:extLst>
            </p:cNvPr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3;p45">
              <a:extLst>
                <a:ext uri="{FF2B5EF4-FFF2-40B4-BE49-F238E27FC236}">
                  <a16:creationId xmlns:a16="http://schemas.microsoft.com/office/drawing/2014/main" id="{95CC851E-B7CA-7481-3812-02BCC2A9E9C0}"/>
                </a:ext>
              </a:extLst>
            </p:cNvPr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" name="Google Shape;1143;p45">
            <a:extLst>
              <a:ext uri="{FF2B5EF4-FFF2-40B4-BE49-F238E27FC236}">
                <a16:creationId xmlns:a16="http://schemas.microsoft.com/office/drawing/2014/main" id="{36E2588C-FAB3-6838-7F79-2DCA64FA551B}"/>
              </a:ext>
            </a:extLst>
          </p:cNvPr>
          <p:cNvCxnSpPr>
            <a:cxnSpLocks/>
          </p:cNvCxnSpPr>
          <p:nvPr/>
        </p:nvCxnSpPr>
        <p:spPr>
          <a:xfrm flipH="1" flipV="1">
            <a:off x="7323240" y="1037562"/>
            <a:ext cx="221479" cy="2529536"/>
          </a:xfrm>
          <a:prstGeom prst="curvedConnector3">
            <a:avLst>
              <a:gd name="adj1" fmla="val -519433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Google Shape;1108;p45">
            <a:extLst>
              <a:ext uri="{FF2B5EF4-FFF2-40B4-BE49-F238E27FC236}">
                <a16:creationId xmlns:a16="http://schemas.microsoft.com/office/drawing/2014/main" id="{75BBA765-CBB2-FB1D-67A4-68ACC7745EDA}"/>
              </a:ext>
            </a:extLst>
          </p:cNvPr>
          <p:cNvSpPr txBox="1"/>
          <p:nvPr/>
        </p:nvSpPr>
        <p:spPr>
          <a:xfrm flipH="1">
            <a:off x="6511239" y="1704867"/>
            <a:ext cx="2518460" cy="48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tra 2 frame consecutivi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su sequenza di 24 frame consecutivi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endParaRPr lang="it-IT" sz="9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62821309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109;p45">
            <a:extLst>
              <a:ext uri="{FF2B5EF4-FFF2-40B4-BE49-F238E27FC236}">
                <a16:creationId xmlns:a16="http://schemas.microsoft.com/office/drawing/2014/main" id="{3DA8FAB8-6AD2-D2F0-0319-EF5896F447EA}"/>
              </a:ext>
            </a:extLst>
          </p:cNvPr>
          <p:cNvCxnSpPr>
            <a:cxnSpLocks/>
            <a:stCxn id="1138" idx="6"/>
            <a:endCxn id="1140" idx="6"/>
          </p:cNvCxnSpPr>
          <p:nvPr/>
        </p:nvCxnSpPr>
        <p:spPr>
          <a:xfrm>
            <a:off x="1858931" y="3555302"/>
            <a:ext cx="2489627" cy="256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" name="Google Shape;1109;p45">
            <a:extLst>
              <a:ext uri="{FF2B5EF4-FFF2-40B4-BE49-F238E27FC236}">
                <a16:creationId xmlns:a16="http://schemas.microsoft.com/office/drawing/2014/main" id="{0E28AEAF-E854-7960-CB84-322DE7C930CD}"/>
              </a:ext>
            </a:extLst>
          </p:cNvPr>
          <p:cNvCxnSpPr>
            <a:cxnSpLocks/>
            <a:stCxn id="1134" idx="6"/>
            <a:endCxn id="1136" idx="6"/>
          </p:cNvCxnSpPr>
          <p:nvPr/>
        </p:nvCxnSpPr>
        <p:spPr>
          <a:xfrm>
            <a:off x="4673372" y="1039107"/>
            <a:ext cx="280244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02" name="Google Shape;1102;p45"/>
          <p:cNvSpPr txBox="1">
            <a:spLocks noGrp="1"/>
          </p:cNvSpPr>
          <p:nvPr>
            <p:ph type="title"/>
          </p:nvPr>
        </p:nvSpPr>
        <p:spPr>
          <a:xfrm>
            <a:off x="530963" y="15503"/>
            <a:ext cx="8337974" cy="86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ESTRAZIONE FEATURES </a:t>
            </a:r>
            <a:br>
              <a:rPr lang="en"/>
            </a:br>
            <a:r>
              <a:rPr lang="en"/>
              <a:t>CON OPTICAL FLOW</a:t>
            </a:r>
            <a:endParaRPr lang="it-IT"/>
          </a:p>
        </p:txBody>
      </p:sp>
      <p:sp>
        <p:nvSpPr>
          <p:cNvPr id="1103" name="Google Shape;1103;p45"/>
          <p:cNvSpPr txBox="1"/>
          <p:nvPr/>
        </p:nvSpPr>
        <p:spPr>
          <a:xfrm flipH="1">
            <a:off x="948787" y="105156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1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 flipH="1">
            <a:off x="967917" y="1427854"/>
            <a:ext cx="1812300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Introduzione al concetto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di Optical Flow</a:t>
            </a:r>
          </a:p>
        </p:txBody>
      </p:sp>
      <p:sp>
        <p:nvSpPr>
          <p:cNvPr id="1105" name="Google Shape;1105;p45"/>
          <p:cNvSpPr txBox="1"/>
          <p:nvPr/>
        </p:nvSpPr>
        <p:spPr>
          <a:xfrm flipH="1">
            <a:off x="6479503" y="1047812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3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 flipH="1">
            <a:off x="6291843" y="1479371"/>
            <a:ext cx="2249853" cy="3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Applicazione optical flow</a:t>
            </a:r>
          </a:p>
        </p:txBody>
      </p:sp>
      <p:sp>
        <p:nvSpPr>
          <p:cNvPr id="1107" name="Google Shape;1107;p45"/>
          <p:cNvSpPr txBox="1"/>
          <p:nvPr/>
        </p:nvSpPr>
        <p:spPr>
          <a:xfrm flipH="1">
            <a:off x="6510620" y="356582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4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 flipH="1">
            <a:off x="6510620" y="3941420"/>
            <a:ext cx="2031076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Estrazione spostamenti OF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7" name="Google Shape;1117;p45"/>
          <p:cNvSpPr txBox="1"/>
          <p:nvPr/>
        </p:nvSpPr>
        <p:spPr>
          <a:xfrm flipH="1">
            <a:off x="915578" y="3655070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6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18" name="Google Shape;1118;p45"/>
          <p:cNvSpPr txBox="1"/>
          <p:nvPr/>
        </p:nvSpPr>
        <p:spPr>
          <a:xfrm flipH="1">
            <a:off x="3548445" y="4067831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Eliminazione valori </a:t>
            </a:r>
            <a:r>
              <a:rPr lang="it-IT" sz="1200" b="1" err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NaN</a:t>
            </a:r>
            <a:endParaRPr lang="it-IT"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9" name="Google Shape;1119;p45"/>
          <p:cNvSpPr txBox="1"/>
          <p:nvPr/>
        </p:nvSpPr>
        <p:spPr>
          <a:xfrm flipH="1">
            <a:off x="3364082" y="3612811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5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20" name="Google Shape;1120;p45"/>
          <p:cNvSpPr txBox="1"/>
          <p:nvPr/>
        </p:nvSpPr>
        <p:spPr>
          <a:xfrm flipH="1">
            <a:off x="1005716" y="412336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Generazione file csv</a:t>
            </a:r>
          </a:p>
        </p:txBody>
      </p:sp>
      <p:grpSp>
        <p:nvGrpSpPr>
          <p:cNvPr id="1131" name="Google Shape;1131;p45"/>
          <p:cNvGrpSpPr/>
          <p:nvPr/>
        </p:nvGrpSpPr>
        <p:grpSpPr>
          <a:xfrm>
            <a:off x="1655966" y="900073"/>
            <a:ext cx="255900" cy="255900"/>
            <a:chOff x="533563" y="1346425"/>
            <a:chExt cx="255900" cy="255900"/>
          </a:xfrm>
        </p:grpSpPr>
        <p:sp>
          <p:nvSpPr>
            <p:cNvPr id="1132" name="Google Shape;1132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5"/>
          <p:cNvGrpSpPr/>
          <p:nvPr/>
        </p:nvGrpSpPr>
        <p:grpSpPr>
          <a:xfrm>
            <a:off x="4455260" y="911157"/>
            <a:ext cx="255900" cy="255900"/>
            <a:chOff x="533563" y="1346425"/>
            <a:chExt cx="255900" cy="255900"/>
          </a:xfrm>
        </p:grpSpPr>
        <p:sp>
          <p:nvSpPr>
            <p:cNvPr id="1134" name="Google Shape;1134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5"/>
          <p:cNvGrpSpPr/>
          <p:nvPr/>
        </p:nvGrpSpPr>
        <p:grpSpPr>
          <a:xfrm>
            <a:off x="7257703" y="911157"/>
            <a:ext cx="255900" cy="255900"/>
            <a:chOff x="533563" y="1346425"/>
            <a:chExt cx="255900" cy="255900"/>
          </a:xfrm>
        </p:grpSpPr>
        <p:sp>
          <p:nvSpPr>
            <p:cNvPr id="1136" name="Google Shape;1136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5"/>
          <p:cNvGrpSpPr/>
          <p:nvPr/>
        </p:nvGrpSpPr>
        <p:grpSpPr>
          <a:xfrm>
            <a:off x="1640819" y="3427352"/>
            <a:ext cx="255900" cy="255900"/>
            <a:chOff x="533563" y="1346425"/>
            <a:chExt cx="255900" cy="255900"/>
          </a:xfrm>
        </p:grpSpPr>
        <p:sp>
          <p:nvSpPr>
            <p:cNvPr id="1138" name="Google Shape;1138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45"/>
          <p:cNvGrpSpPr/>
          <p:nvPr/>
        </p:nvGrpSpPr>
        <p:grpSpPr>
          <a:xfrm>
            <a:off x="4130446" y="3429917"/>
            <a:ext cx="255900" cy="255900"/>
            <a:chOff x="533563" y="1346425"/>
            <a:chExt cx="255900" cy="255900"/>
          </a:xfrm>
        </p:grpSpPr>
        <p:sp>
          <p:nvSpPr>
            <p:cNvPr id="1140" name="Google Shape;1140;p45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108;p45">
            <a:extLst>
              <a:ext uri="{FF2B5EF4-FFF2-40B4-BE49-F238E27FC236}">
                <a16:creationId xmlns:a16="http://schemas.microsoft.com/office/drawing/2014/main" id="{CF9FE766-71C8-B9CD-9396-CE136C2D3780}"/>
              </a:ext>
            </a:extLst>
          </p:cNvPr>
          <p:cNvSpPr txBox="1"/>
          <p:nvPr/>
        </p:nvSpPr>
        <p:spPr>
          <a:xfrm flipH="1">
            <a:off x="6604303" y="4180726"/>
            <a:ext cx="2005659" cy="52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Media orizzontale dell’array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Media verticale dell’array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Applicazione PSO</a:t>
            </a:r>
          </a:p>
        </p:txBody>
      </p:sp>
      <p:sp>
        <p:nvSpPr>
          <p:cNvPr id="4" name="Google Shape;1108;p45">
            <a:extLst>
              <a:ext uri="{FF2B5EF4-FFF2-40B4-BE49-F238E27FC236}">
                <a16:creationId xmlns:a16="http://schemas.microsoft.com/office/drawing/2014/main" id="{7D1F2632-2FC2-8912-EF47-0173158D6C83}"/>
              </a:ext>
            </a:extLst>
          </p:cNvPr>
          <p:cNvSpPr txBox="1"/>
          <p:nvPr/>
        </p:nvSpPr>
        <p:spPr>
          <a:xfrm flipH="1">
            <a:off x="3599643" y="4295400"/>
            <a:ext cx="2223033" cy="98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Media dei frame successivi sulla riga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endParaRPr lang="it-IT" sz="9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" name="Google Shape;1109;p45">
            <a:extLst>
              <a:ext uri="{FF2B5EF4-FFF2-40B4-BE49-F238E27FC236}">
                <a16:creationId xmlns:a16="http://schemas.microsoft.com/office/drawing/2014/main" id="{77C32DA4-ED3B-D35D-F010-60882C398870}"/>
              </a:ext>
            </a:extLst>
          </p:cNvPr>
          <p:cNvCxnSpPr>
            <a:cxnSpLocks/>
          </p:cNvCxnSpPr>
          <p:nvPr/>
        </p:nvCxnSpPr>
        <p:spPr>
          <a:xfrm flipV="1">
            <a:off x="1911866" y="1039107"/>
            <a:ext cx="2581206" cy="43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" name="Google Shape;1105;p45">
            <a:extLst>
              <a:ext uri="{FF2B5EF4-FFF2-40B4-BE49-F238E27FC236}">
                <a16:creationId xmlns:a16="http://schemas.microsoft.com/office/drawing/2014/main" id="{3F072FD6-E22B-7757-B824-CCABEDB9EB5D}"/>
              </a:ext>
            </a:extLst>
          </p:cNvPr>
          <p:cNvSpPr txBox="1"/>
          <p:nvPr/>
        </p:nvSpPr>
        <p:spPr>
          <a:xfrm flipH="1">
            <a:off x="3761064" y="104137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STEP 2</a:t>
            </a:r>
            <a:endParaRPr sz="2000" b="1"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" name="Google Shape;1104;p45">
            <a:extLst>
              <a:ext uri="{FF2B5EF4-FFF2-40B4-BE49-F238E27FC236}">
                <a16:creationId xmlns:a16="http://schemas.microsoft.com/office/drawing/2014/main" id="{5BFA678E-8547-C7FB-C0D2-BE62C37168AB}"/>
              </a:ext>
            </a:extLst>
          </p:cNvPr>
          <p:cNvSpPr txBox="1"/>
          <p:nvPr/>
        </p:nvSpPr>
        <p:spPr>
          <a:xfrm flipH="1">
            <a:off x="3873401" y="1479371"/>
            <a:ext cx="1599942" cy="4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Caricamento video solo zona labiale</a:t>
            </a:r>
            <a:endParaRPr sz="1200" b="1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0" name="Immagine 19" descr="Immagine che contiene Dente, labbro, organo, primo piano&#10;&#10;Descrizione generata automaticamente">
            <a:extLst>
              <a:ext uri="{FF2B5EF4-FFF2-40B4-BE49-F238E27FC236}">
                <a16:creationId xmlns:a16="http://schemas.microsoft.com/office/drawing/2014/main" id="{D4DE766E-B25A-7C23-2F03-7741C177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994" y="1973128"/>
            <a:ext cx="1134615" cy="756410"/>
          </a:xfrm>
          <a:prstGeom prst="rect">
            <a:avLst/>
          </a:prstGeom>
        </p:spPr>
      </p:pic>
      <p:cxnSp>
        <p:nvCxnSpPr>
          <p:cNvPr id="21" name="Google Shape;1109;p45">
            <a:extLst>
              <a:ext uri="{FF2B5EF4-FFF2-40B4-BE49-F238E27FC236}">
                <a16:creationId xmlns:a16="http://schemas.microsoft.com/office/drawing/2014/main" id="{894E0706-4C23-586E-5FA1-E10BBC85EE56}"/>
              </a:ext>
            </a:extLst>
          </p:cNvPr>
          <p:cNvCxnSpPr>
            <a:cxnSpLocks/>
            <a:stCxn id="1140" idx="6"/>
            <a:endCxn id="24" idx="6"/>
          </p:cNvCxnSpPr>
          <p:nvPr/>
        </p:nvCxnSpPr>
        <p:spPr>
          <a:xfrm>
            <a:off x="4348558" y="3557867"/>
            <a:ext cx="3158373" cy="318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1135;p45">
            <a:extLst>
              <a:ext uri="{FF2B5EF4-FFF2-40B4-BE49-F238E27FC236}">
                <a16:creationId xmlns:a16="http://schemas.microsoft.com/office/drawing/2014/main" id="{EAB6D971-9278-0500-12F3-BE29967A42E6}"/>
              </a:ext>
            </a:extLst>
          </p:cNvPr>
          <p:cNvGrpSpPr/>
          <p:nvPr/>
        </p:nvGrpSpPr>
        <p:grpSpPr>
          <a:xfrm>
            <a:off x="7288819" y="3461794"/>
            <a:ext cx="255900" cy="255900"/>
            <a:chOff x="533563" y="1346425"/>
            <a:chExt cx="255900" cy="255900"/>
          </a:xfrm>
        </p:grpSpPr>
        <p:sp>
          <p:nvSpPr>
            <p:cNvPr id="24" name="Google Shape;1136;p45">
              <a:extLst>
                <a:ext uri="{FF2B5EF4-FFF2-40B4-BE49-F238E27FC236}">
                  <a16:creationId xmlns:a16="http://schemas.microsoft.com/office/drawing/2014/main" id="{4228FA49-EAC8-8983-4A77-A546C9487363}"/>
                </a:ext>
              </a:extLst>
            </p:cNvPr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3;p45">
              <a:extLst>
                <a:ext uri="{FF2B5EF4-FFF2-40B4-BE49-F238E27FC236}">
                  <a16:creationId xmlns:a16="http://schemas.microsoft.com/office/drawing/2014/main" id="{95CC851E-B7CA-7481-3812-02BCC2A9E9C0}"/>
                </a:ext>
              </a:extLst>
            </p:cNvPr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" name="Google Shape;1143;p45">
            <a:extLst>
              <a:ext uri="{FF2B5EF4-FFF2-40B4-BE49-F238E27FC236}">
                <a16:creationId xmlns:a16="http://schemas.microsoft.com/office/drawing/2014/main" id="{36E2588C-FAB3-6838-7F79-2DCA64FA551B}"/>
              </a:ext>
            </a:extLst>
          </p:cNvPr>
          <p:cNvCxnSpPr>
            <a:cxnSpLocks/>
          </p:cNvCxnSpPr>
          <p:nvPr/>
        </p:nvCxnSpPr>
        <p:spPr>
          <a:xfrm flipH="1" flipV="1">
            <a:off x="7281702" y="1046978"/>
            <a:ext cx="221479" cy="2529536"/>
          </a:xfrm>
          <a:prstGeom prst="curvedConnector3">
            <a:avLst>
              <a:gd name="adj1" fmla="val -519433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1108;p45">
            <a:extLst>
              <a:ext uri="{FF2B5EF4-FFF2-40B4-BE49-F238E27FC236}">
                <a16:creationId xmlns:a16="http://schemas.microsoft.com/office/drawing/2014/main" id="{AB0567BE-4A19-6C84-07E6-6D6CEEA054C7}"/>
              </a:ext>
            </a:extLst>
          </p:cNvPr>
          <p:cNvSpPr txBox="1"/>
          <p:nvPr/>
        </p:nvSpPr>
        <p:spPr>
          <a:xfrm flipH="1">
            <a:off x="6511239" y="1686743"/>
            <a:ext cx="2518460" cy="50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tra 2 frame consecutivi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9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su sequenza di 24 frame consecutivi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endParaRPr lang="it-IT" sz="9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09394916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4"/>
          <p:cNvSpPr txBox="1">
            <a:spLocks noGrp="1"/>
          </p:cNvSpPr>
          <p:nvPr>
            <p:ph type="title"/>
          </p:nvPr>
        </p:nvSpPr>
        <p:spPr>
          <a:xfrm>
            <a:off x="3098908" y="1986550"/>
            <a:ext cx="6045092" cy="1681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RISULTATI OTTENUTI</a:t>
            </a:r>
            <a:endParaRPr sz="3200"/>
          </a:p>
        </p:txBody>
      </p:sp>
      <p:sp>
        <p:nvSpPr>
          <p:cNvPr id="770" name="Google Shape;770;p34"/>
          <p:cNvSpPr txBox="1">
            <a:spLocks noGrp="1"/>
          </p:cNvSpPr>
          <p:nvPr>
            <p:ph type="title" idx="2"/>
          </p:nvPr>
        </p:nvSpPr>
        <p:spPr>
          <a:xfrm>
            <a:off x="3472200" y="1059561"/>
            <a:ext cx="2548747" cy="13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771" name="Google Shape;771;p34"/>
          <p:cNvCxnSpPr/>
          <p:nvPr/>
        </p:nvCxnSpPr>
        <p:spPr>
          <a:xfrm>
            <a:off x="3283501" y="1231161"/>
            <a:ext cx="0" cy="102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72" name="Google Shape;772;p34"/>
          <p:cNvGrpSpPr/>
          <p:nvPr/>
        </p:nvGrpSpPr>
        <p:grpSpPr>
          <a:xfrm>
            <a:off x="-342250" y="307775"/>
            <a:ext cx="3265825" cy="5144600"/>
            <a:chOff x="218875" y="-56400"/>
            <a:chExt cx="3265825" cy="5144600"/>
          </a:xfrm>
        </p:grpSpPr>
        <p:sp>
          <p:nvSpPr>
            <p:cNvPr id="773" name="Google Shape;773;p34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5" name="Google Shape;775;p34"/>
            <p:cNvCxnSpPr>
              <a:endCxn id="773" idx="4"/>
            </p:cNvCxnSpPr>
            <p:nvPr/>
          </p:nvCxnSpPr>
          <p:spPr>
            <a:xfrm rot="5400000" flipH="1">
              <a:off x="138325" y="703850"/>
              <a:ext cx="900000" cy="558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34"/>
            <p:cNvCxnSpPr>
              <a:stCxn id="773" idx="6"/>
              <a:endCxn id="774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34"/>
            <p:cNvCxnSpPr>
              <a:stCxn id="774" idx="6"/>
              <a:endCxn id="778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name="adj1" fmla="val -36919"/>
                <a:gd name="adj2" fmla="val 1103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79" name="Google Shape;779;p34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1" name="Google Shape;781;p34"/>
            <p:cNvCxnSpPr>
              <a:endCxn id="782" idx="2"/>
            </p:cNvCxnSpPr>
            <p:nvPr/>
          </p:nvCxnSpPr>
          <p:spPr>
            <a:xfrm rot="-5400000">
              <a:off x="-309425" y="3774500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3" name="Google Shape;783;p34"/>
            <p:cNvCxnSpPr>
              <a:stCxn id="774" idx="2"/>
              <a:endCxn id="782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4" name="Google Shape;784;p34"/>
            <p:cNvCxnSpPr>
              <a:stCxn id="779" idx="6"/>
              <a:endCxn id="785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name="adj1" fmla="val 34890"/>
                <a:gd name="adj2" fmla="val 1489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6" name="Google Shape;786;p34"/>
            <p:cNvCxnSpPr>
              <a:stCxn id="785" idx="4"/>
              <a:endCxn id="774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7" name="Google Shape;787;p34"/>
            <p:cNvCxnSpPr>
              <a:stCxn id="780" idx="2"/>
              <a:endCxn id="774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name="adj1" fmla="val -107993"/>
                <a:gd name="adj2" fmla="val 5355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8" name="Google Shape;788;p34"/>
            <p:cNvCxnSpPr>
              <a:stCxn id="779" idx="5"/>
            </p:cNvCxnSpPr>
            <p:nvPr/>
          </p:nvCxnSpPr>
          <p:spPr>
            <a:xfrm rot="-5400000" flipH="1">
              <a:off x="1745716" y="728541"/>
              <a:ext cx="1710600" cy="338400"/>
            </a:xfrm>
            <a:prstGeom prst="curvedConnector3">
              <a:avLst>
                <a:gd name="adj1" fmla="val 504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9" name="Google Shape;789;p34"/>
            <p:cNvCxnSpPr>
              <a:stCxn id="774" idx="4"/>
              <a:endCxn id="790" idx="0"/>
            </p:cNvCxnSpPr>
            <p:nvPr/>
          </p:nvCxnSpPr>
          <p:spPr>
            <a:xfrm rot="-5400000" flipH="1">
              <a:off x="1686450" y="2873438"/>
              <a:ext cx="861000" cy="230100"/>
            </a:xfrm>
            <a:prstGeom prst="curvedConnector3">
              <a:avLst>
                <a:gd name="adj1" fmla="val 556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91" name="Google Shape;791;p34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792" name="Google Shape;792;p3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34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794" name="Google Shape;794;p3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795;p34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796" name="Google Shape;796;p34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34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798" name="Google Shape;798;p34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" name="Google Shape;799;p34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0" name="Google Shape;800;p34"/>
            <p:cNvCxnSpPr>
              <a:stCxn id="799" idx="0"/>
              <a:endCxn id="778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801" name="Google Shape;801;p34"/>
          <p:cNvSpPr/>
          <p:nvPr/>
        </p:nvSpPr>
        <p:spPr>
          <a:xfrm>
            <a:off x="2506975" y="362070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4"/>
          <p:cNvSpPr/>
          <p:nvPr/>
        </p:nvSpPr>
        <p:spPr>
          <a:xfrm>
            <a:off x="7276400" y="40639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132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CBD839-194A-0381-465F-69041414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05" y="473294"/>
            <a:ext cx="8288390" cy="855900"/>
          </a:xfrm>
        </p:spPr>
        <p:txBody>
          <a:bodyPr/>
          <a:lstStyle/>
          <a:p>
            <a:r>
              <a:rPr lang="it-IT"/>
              <a:t>BABELE </a:t>
            </a:r>
            <a:r>
              <a:rPr lang="it-IT" err="1"/>
              <a:t>AllVsAll</a:t>
            </a:r>
          </a:p>
        </p:txBody>
      </p:sp>
      <p:sp>
        <p:nvSpPr>
          <p:cNvPr id="12" name="Sottotitolo 11">
            <a:extLst>
              <a:ext uri="{FF2B5EF4-FFF2-40B4-BE49-F238E27FC236}">
                <a16:creationId xmlns:a16="http://schemas.microsoft.com/office/drawing/2014/main" id="{A26E9C0F-D962-2857-1F8F-976220E3E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805" y="1435005"/>
            <a:ext cx="4311805" cy="1445355"/>
          </a:xfrm>
        </p:spPr>
        <p:txBody>
          <a:bodyPr/>
          <a:lstStyle/>
          <a:p>
            <a:pPr marL="152400" indent="0">
              <a:buNone/>
            </a:pPr>
            <a:r>
              <a:rPr lang="it-IT" sz="1600" b="1">
                <a:latin typeface="PT Sans" panose="020B0503020203020204" pitchFamily="34" charset="0"/>
              </a:rPr>
              <a:t>Configurazione utilizzata: </a:t>
            </a:r>
          </a:p>
          <a:p>
            <a:r>
              <a:rPr lang="it-IT" sz="1600">
                <a:latin typeface="PT Sans" panose="020B0503020203020204" pitchFamily="34" charset="0"/>
              </a:rPr>
              <a:t>kernel Gaussiano</a:t>
            </a:r>
          </a:p>
          <a:p>
            <a:r>
              <a:rPr lang="it-IT" sz="1600">
                <a:latin typeface="PT Sans" panose="020B0503020203020204" pitchFamily="34" charset="0"/>
              </a:rPr>
              <a:t>sigma ottimo tramite PSO</a:t>
            </a:r>
          </a:p>
          <a:p>
            <a:r>
              <a:rPr lang="it-IT" sz="1600">
                <a:latin typeface="PT Sans" panose="020B0503020203020204" pitchFamily="34" charset="0"/>
              </a:rPr>
              <a:t>6 frame al secondo random</a:t>
            </a:r>
          </a:p>
          <a:p>
            <a:r>
              <a:rPr lang="it-IT" sz="1600">
                <a:latin typeface="PT Sans" panose="020B0503020203020204" pitchFamily="34" charset="0"/>
              </a:rPr>
              <a:t>distanza </a:t>
            </a:r>
            <a:r>
              <a:rPr lang="it-IT" sz="1600" err="1">
                <a:latin typeface="PT Sans" panose="020B0503020203020204" pitchFamily="34" charset="0"/>
              </a:rPr>
              <a:t>Cityblock</a:t>
            </a:r>
            <a:endParaRPr lang="it-IT" sz="1600">
              <a:latin typeface="PT Sans" panose="020B0503020203020204" pitchFamily="34" charset="0"/>
            </a:endParaRPr>
          </a:p>
          <a:p>
            <a:pPr marL="152400" indent="0">
              <a:buNone/>
            </a:pPr>
            <a:endParaRPr lang="it-IT" sz="2400">
              <a:latin typeface="PT Sans" panose="020B0503020203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BF22E3-D918-D7ED-6F7F-2938D392FC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8268" y="1089905"/>
            <a:ext cx="3842047" cy="327265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3504CA-9DEE-4BED-3D6E-1ADA737CF7A5}"/>
              </a:ext>
            </a:extLst>
          </p:cNvPr>
          <p:cNvSpPr txBox="1"/>
          <p:nvPr/>
        </p:nvSpPr>
        <p:spPr>
          <a:xfrm>
            <a:off x="427805" y="2986171"/>
            <a:ext cx="38420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r>
              <a:rPr lang="it-IT" sz="1800">
                <a:solidFill>
                  <a:schemeClr val="accent1"/>
                </a:solidFill>
                <a:latin typeface="PT Sans" panose="020B0503020203020204" pitchFamily="34" charset="0"/>
                <a:sym typeface="PT Sans"/>
              </a:rPr>
              <a:t>Il tedesco e il russo sono quelle più riconosciute</a:t>
            </a:r>
          </a:p>
          <a:p>
            <a:pPr marL="152400" indent="0">
              <a:buNone/>
            </a:pPr>
            <a:endParaRPr lang="it-IT" sz="1600">
              <a:solidFill>
                <a:schemeClr val="accent1"/>
              </a:solidFill>
              <a:latin typeface="PT Sans" panose="020B0503020203020204" pitchFamily="34" charset="0"/>
              <a:sym typeface="PT Sans"/>
            </a:endParaRPr>
          </a:p>
          <a:p>
            <a:pPr marL="152400" indent="0">
              <a:buNone/>
            </a:pPr>
            <a:r>
              <a:rPr lang="it-IT" sz="1800" b="1" err="1">
                <a:solidFill>
                  <a:schemeClr val="accent1"/>
                </a:solidFill>
                <a:latin typeface="PT Sans" panose="020B0503020203020204" pitchFamily="34" charset="0"/>
                <a:sym typeface="PT Sans"/>
              </a:rPr>
              <a:t>Accuracy</a:t>
            </a:r>
            <a:r>
              <a:rPr lang="it-IT" sz="1800" b="1">
                <a:solidFill>
                  <a:schemeClr val="accent1"/>
                </a:solidFill>
                <a:latin typeface="PT Sans" panose="020B0503020203020204" pitchFamily="34" charset="0"/>
                <a:sym typeface="PT Sans"/>
              </a:rPr>
              <a:t> 32,5%</a:t>
            </a:r>
          </a:p>
        </p:txBody>
      </p:sp>
    </p:spTree>
    <p:extLst>
      <p:ext uri="{BB962C8B-B14F-4D97-AF65-F5344CB8AC3E}">
        <p14:creationId xmlns:p14="http://schemas.microsoft.com/office/powerpoint/2010/main" val="113273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4"/>
          <p:cNvSpPr txBox="1">
            <a:spLocks noGrp="1"/>
          </p:cNvSpPr>
          <p:nvPr>
            <p:ph type="title"/>
          </p:nvPr>
        </p:nvSpPr>
        <p:spPr>
          <a:xfrm>
            <a:off x="3284892" y="2120162"/>
            <a:ext cx="5859108" cy="1490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APPROCCIO PROBABILISTICO: PROBABILISTIC NEURAL NETWORK</a:t>
            </a:r>
            <a:endParaRPr sz="2000"/>
          </a:p>
        </p:txBody>
      </p:sp>
      <p:sp>
        <p:nvSpPr>
          <p:cNvPr id="770" name="Google Shape;770;p34"/>
          <p:cNvSpPr txBox="1">
            <a:spLocks noGrp="1"/>
          </p:cNvSpPr>
          <p:nvPr>
            <p:ph type="title" idx="2"/>
          </p:nvPr>
        </p:nvSpPr>
        <p:spPr>
          <a:xfrm>
            <a:off x="3332525" y="912948"/>
            <a:ext cx="2327549" cy="13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771" name="Google Shape;771;p34"/>
          <p:cNvCxnSpPr/>
          <p:nvPr/>
        </p:nvCxnSpPr>
        <p:spPr>
          <a:xfrm>
            <a:off x="3284892" y="1084548"/>
            <a:ext cx="0" cy="102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72" name="Google Shape;772;p34"/>
          <p:cNvGrpSpPr/>
          <p:nvPr/>
        </p:nvGrpSpPr>
        <p:grpSpPr>
          <a:xfrm>
            <a:off x="-572709" y="300341"/>
            <a:ext cx="3265825" cy="5144600"/>
            <a:chOff x="218875" y="-56400"/>
            <a:chExt cx="3265825" cy="5144600"/>
          </a:xfrm>
        </p:grpSpPr>
        <p:sp>
          <p:nvSpPr>
            <p:cNvPr id="773" name="Google Shape;773;p34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5" name="Google Shape;775;p34"/>
            <p:cNvCxnSpPr>
              <a:cxnSpLocks/>
              <a:endCxn id="773" idx="4"/>
            </p:cNvCxnSpPr>
            <p:nvPr/>
          </p:nvCxnSpPr>
          <p:spPr>
            <a:xfrm rot="5400000" flipH="1">
              <a:off x="138325" y="703850"/>
              <a:ext cx="900000" cy="558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34"/>
            <p:cNvCxnSpPr>
              <a:cxnSpLocks/>
              <a:stCxn id="773" idx="6"/>
              <a:endCxn id="774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34"/>
            <p:cNvCxnSpPr>
              <a:cxnSpLocks/>
              <a:stCxn id="774" idx="6"/>
              <a:endCxn id="778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name="adj1" fmla="val -36919"/>
                <a:gd name="adj2" fmla="val 1103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79" name="Google Shape;779;p34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1" name="Google Shape;781;p34"/>
            <p:cNvCxnSpPr>
              <a:cxnSpLocks/>
              <a:endCxn id="782" idx="2"/>
            </p:cNvCxnSpPr>
            <p:nvPr/>
          </p:nvCxnSpPr>
          <p:spPr>
            <a:xfrm rot="-5400000">
              <a:off x="-309425" y="3774500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3" name="Google Shape;783;p34"/>
            <p:cNvCxnSpPr>
              <a:cxnSpLocks/>
              <a:stCxn id="774" idx="2"/>
              <a:endCxn id="782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4" name="Google Shape;784;p34"/>
            <p:cNvCxnSpPr>
              <a:cxnSpLocks/>
              <a:stCxn id="779" idx="6"/>
              <a:endCxn id="785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name="adj1" fmla="val 34890"/>
                <a:gd name="adj2" fmla="val 1489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6" name="Google Shape;786;p34"/>
            <p:cNvCxnSpPr>
              <a:cxnSpLocks/>
              <a:stCxn id="785" idx="4"/>
              <a:endCxn id="774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7" name="Google Shape;787;p34"/>
            <p:cNvCxnSpPr>
              <a:cxnSpLocks/>
              <a:stCxn id="780" idx="2"/>
              <a:endCxn id="774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name="adj1" fmla="val -107993"/>
                <a:gd name="adj2" fmla="val 5355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8" name="Google Shape;788;p34"/>
            <p:cNvCxnSpPr>
              <a:cxnSpLocks/>
              <a:stCxn id="779" idx="5"/>
            </p:cNvCxnSpPr>
            <p:nvPr/>
          </p:nvCxnSpPr>
          <p:spPr>
            <a:xfrm rot="-5400000" flipH="1">
              <a:off x="1745716" y="728541"/>
              <a:ext cx="1710600" cy="338400"/>
            </a:xfrm>
            <a:prstGeom prst="curvedConnector3">
              <a:avLst>
                <a:gd name="adj1" fmla="val 504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9" name="Google Shape;789;p34"/>
            <p:cNvCxnSpPr>
              <a:cxnSpLocks/>
              <a:stCxn id="774" idx="4"/>
              <a:endCxn id="790" idx="0"/>
            </p:cNvCxnSpPr>
            <p:nvPr/>
          </p:nvCxnSpPr>
          <p:spPr>
            <a:xfrm rot="-5400000" flipH="1">
              <a:off x="1686450" y="2873438"/>
              <a:ext cx="861000" cy="230100"/>
            </a:xfrm>
            <a:prstGeom prst="curvedConnector3">
              <a:avLst>
                <a:gd name="adj1" fmla="val 556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91" name="Google Shape;791;p34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792" name="Google Shape;792;p3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34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794" name="Google Shape;794;p3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795;p34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796" name="Google Shape;796;p34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34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798" name="Google Shape;798;p34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" name="Google Shape;799;p34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0" name="Google Shape;800;p34"/>
            <p:cNvCxnSpPr>
              <a:cxnSpLocks/>
              <a:stCxn id="799" idx="0"/>
              <a:endCxn id="778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801" name="Google Shape;801;p34"/>
          <p:cNvSpPr/>
          <p:nvPr/>
        </p:nvSpPr>
        <p:spPr>
          <a:xfrm>
            <a:off x="2506975" y="362070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4"/>
          <p:cNvSpPr/>
          <p:nvPr/>
        </p:nvSpPr>
        <p:spPr>
          <a:xfrm>
            <a:off x="7276400" y="40639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42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CBD839-194A-0381-465F-69041414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3294"/>
            <a:ext cx="8083240" cy="855900"/>
          </a:xfrm>
        </p:spPr>
        <p:txBody>
          <a:bodyPr/>
          <a:lstStyle/>
          <a:p>
            <a:r>
              <a:rPr lang="it-IT"/>
              <a:t>BABELE 1VsMondo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4CA3BCF-6A1D-9652-57D2-8F2E246C9D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338463"/>
            <a:ext cx="3999207" cy="323813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20666A9-436C-E130-B46A-9D248537413A}"/>
              </a:ext>
            </a:extLst>
          </p:cNvPr>
          <p:cNvSpPr txBox="1"/>
          <p:nvPr/>
        </p:nvSpPr>
        <p:spPr>
          <a:xfrm>
            <a:off x="457200" y="901244"/>
            <a:ext cx="5446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b="0" i="0" u="none" strike="noStrike" baseline="0">
                <a:solidFill>
                  <a:schemeClr val="accent6"/>
                </a:solidFill>
                <a:latin typeface="PT Sans" panose="020B0503020203020204" pitchFamily="34" charset="0"/>
              </a:rPr>
              <a:t>Classificazione binaria tra una lingua e tutte le altre</a:t>
            </a:r>
            <a:endParaRPr lang="it-IT" sz="1600">
              <a:solidFill>
                <a:schemeClr val="accent6"/>
              </a:solidFill>
              <a:latin typeface="PT Sans" panose="020B0503020203020204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628AF2D-9BD0-9B03-2E14-16D2040233BD}"/>
              </a:ext>
            </a:extLst>
          </p:cNvPr>
          <p:cNvSpPr txBox="1"/>
          <p:nvPr/>
        </p:nvSpPr>
        <p:spPr>
          <a:xfrm>
            <a:off x="457200" y="3042170"/>
            <a:ext cx="3533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r>
              <a:rPr lang="it-IT" sz="1800" b="1">
                <a:solidFill>
                  <a:schemeClr val="tx1">
                    <a:lumMod val="60000"/>
                    <a:lumOff val="40000"/>
                  </a:schemeClr>
                </a:solidFill>
                <a:latin typeface="PT Sans" panose="020B0503020203020204" pitchFamily="34" charset="0"/>
              </a:rPr>
              <a:t>Il tedesco e il russo sono ancora le lingue più riconosciute…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5838BB9-F3E5-87F0-036D-1DC78EA547A2}"/>
              </a:ext>
            </a:extLst>
          </p:cNvPr>
          <p:cNvSpPr txBox="1"/>
          <p:nvPr/>
        </p:nvSpPr>
        <p:spPr>
          <a:xfrm>
            <a:off x="457200" y="1454999"/>
            <a:ext cx="49263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r>
              <a:rPr lang="it-IT" sz="1400" b="1">
                <a:solidFill>
                  <a:schemeClr val="accent6"/>
                </a:solidFill>
                <a:latin typeface="PT Sans" panose="020B0503020203020204" pitchFamily="34" charset="0"/>
              </a:rPr>
              <a:t>Configurazione utilizzata: 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anose="020B0503020203020204" pitchFamily="34" charset="0"/>
                <a:sym typeface="PT Sans"/>
              </a:rPr>
              <a:t>kernel Gaussiano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anose="020B0503020203020204" pitchFamily="34" charset="0"/>
                <a:sym typeface="PT Sans"/>
              </a:rPr>
              <a:t>sigma ottimo tramite PSO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anose="020B0503020203020204" pitchFamily="34" charset="0"/>
                <a:sym typeface="PT Sans"/>
              </a:rPr>
              <a:t>6 frame al secondo random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anose="020B0503020203020204" pitchFamily="34" charset="0"/>
                <a:sym typeface="PT Sans"/>
              </a:rPr>
              <a:t>distanza </a:t>
            </a:r>
            <a:r>
              <a:rPr kumimoji="0" lang="it-IT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anose="020B0503020203020204" pitchFamily="34" charset="0"/>
                <a:sym typeface="PT Sans"/>
              </a:rPr>
              <a:t>Cityblock</a:t>
            </a:r>
            <a:endParaRPr kumimoji="0" lang="it-IT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 panose="020B0503020203020204" pitchFamily="34" charset="0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6633558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CBD839-194A-0381-465F-69041414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60" y="366614"/>
            <a:ext cx="6561700" cy="684295"/>
          </a:xfrm>
        </p:spPr>
        <p:txBody>
          <a:bodyPr/>
          <a:lstStyle/>
          <a:p>
            <a:r>
              <a:rPr lang="it-IT"/>
              <a:t>E MENO CONFUSE…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E39BDB8F-8F42-3210-2285-12136B3572D2}"/>
              </a:ext>
            </a:extLst>
          </p:cNvPr>
          <p:cNvGrpSpPr/>
          <p:nvPr/>
        </p:nvGrpSpPr>
        <p:grpSpPr>
          <a:xfrm>
            <a:off x="361638" y="1248364"/>
            <a:ext cx="3726912" cy="3085507"/>
            <a:chOff x="235969" y="1103871"/>
            <a:chExt cx="1908914" cy="1733736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772C134C-CF32-2B3C-F74A-5FB50857F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46657" y="1103871"/>
              <a:ext cx="1898226" cy="1672158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DAFBB208-E1A3-C246-1AAA-0D749002F0CF}"/>
                </a:ext>
              </a:extLst>
            </p:cNvPr>
            <p:cNvSpPr txBox="1"/>
            <p:nvPr/>
          </p:nvSpPr>
          <p:spPr>
            <a:xfrm>
              <a:off x="235969" y="2500377"/>
              <a:ext cx="391804" cy="33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b="1">
                  <a:latin typeface="PT Sans" panose="020B0503020203020204" pitchFamily="34" charset="0"/>
                </a:rPr>
                <a:t>ACC</a:t>
              </a:r>
            </a:p>
            <a:p>
              <a:r>
                <a:rPr lang="it-IT" sz="1050" b="1">
                  <a:latin typeface="PT Sans" panose="020B0503020203020204" pitchFamily="34" charset="0"/>
                </a:rPr>
                <a:t>87,5%</a:t>
              </a:r>
            </a:p>
            <a:p>
              <a:endParaRPr lang="it-IT" sz="1200" b="1">
                <a:latin typeface="PT Sans" panose="020B0503020203020204" pitchFamily="34" charset="0"/>
              </a:endParaRP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1428E1FD-9824-DE99-D010-094FD6164319}"/>
              </a:ext>
            </a:extLst>
          </p:cNvPr>
          <p:cNvGrpSpPr/>
          <p:nvPr/>
        </p:nvGrpSpPr>
        <p:grpSpPr>
          <a:xfrm>
            <a:off x="4816490" y="1248364"/>
            <a:ext cx="3945006" cy="3143679"/>
            <a:chOff x="2549498" y="1078365"/>
            <a:chExt cx="1743589" cy="1757121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56580089-C4AD-BE12-6528-68FF4CF3D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549498" y="1078365"/>
              <a:ext cx="1743589" cy="1670673"/>
            </a:xfrm>
            <a:prstGeom prst="rect">
              <a:avLst/>
            </a:prstGeom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38F417CF-067C-8E39-0906-0C797B86F710}"/>
                </a:ext>
              </a:extLst>
            </p:cNvPr>
            <p:cNvSpPr txBox="1"/>
            <p:nvPr/>
          </p:nvSpPr>
          <p:spPr>
            <a:xfrm>
              <a:off x="2589088" y="2500032"/>
              <a:ext cx="222814" cy="335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b="1">
                  <a:latin typeface="PT Sans" panose="020B0503020203020204" pitchFamily="34" charset="0"/>
                </a:rPr>
                <a:t>ACC</a:t>
              </a:r>
            </a:p>
            <a:p>
              <a:r>
                <a:rPr lang="it-IT" sz="1050" b="1">
                  <a:latin typeface="PT Sans" panose="020B0503020203020204" pitchFamily="34" charset="0"/>
                </a:rPr>
                <a:t>85%</a:t>
              </a:r>
            </a:p>
            <a:p>
              <a:endParaRPr lang="it-IT" sz="1200" b="1">
                <a:latin typeface="PT Sans" panose="020B05030202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464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CBD839-194A-0381-465F-69041414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471" y="473294"/>
            <a:ext cx="5747353" cy="855900"/>
          </a:xfrm>
        </p:spPr>
        <p:txBody>
          <a:bodyPr/>
          <a:lstStyle/>
          <a:p>
            <a:r>
              <a:rPr lang="it-IT"/>
              <a:t>BABELE SPARSE CODING</a:t>
            </a:r>
          </a:p>
        </p:txBody>
      </p:sp>
      <p:sp>
        <p:nvSpPr>
          <p:cNvPr id="12" name="Sottotitolo 11">
            <a:extLst>
              <a:ext uri="{FF2B5EF4-FFF2-40B4-BE49-F238E27FC236}">
                <a16:creationId xmlns:a16="http://schemas.microsoft.com/office/drawing/2014/main" id="{A26E9C0F-D962-2857-1F8F-976220E3E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24" y="1682183"/>
            <a:ext cx="4445620" cy="1573973"/>
          </a:xfrm>
        </p:spPr>
        <p:txBody>
          <a:bodyPr/>
          <a:lstStyle/>
          <a:p>
            <a:pPr marL="152400" indent="0">
              <a:buNone/>
            </a:pPr>
            <a:r>
              <a:rPr lang="it-IT" sz="2400"/>
              <a:t>60.000 componenti</a:t>
            </a:r>
          </a:p>
          <a:p>
            <a:r>
              <a:rPr lang="it-IT" sz="2400"/>
              <a:t>Introduzione di rumore: l’aver preso solo </a:t>
            </a:r>
          </a:p>
          <a:p>
            <a:r>
              <a:rPr lang="it-IT" sz="2400" err="1"/>
              <a:t>Accuracy</a:t>
            </a:r>
            <a:r>
              <a:rPr lang="it-IT" sz="2400"/>
              <a:t> 16%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BF22E3-D918-D7ED-6F7F-2938D392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4148" y="1071507"/>
            <a:ext cx="3842047" cy="33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59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CBD839-194A-0381-465F-69041414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950" y="456818"/>
            <a:ext cx="5384100" cy="855900"/>
          </a:xfrm>
        </p:spPr>
        <p:txBody>
          <a:bodyPr/>
          <a:lstStyle/>
          <a:p>
            <a:r>
              <a:rPr lang="it-IT"/>
              <a:t>BABELE OPTICAL FLOW</a:t>
            </a:r>
          </a:p>
        </p:txBody>
      </p:sp>
      <p:sp>
        <p:nvSpPr>
          <p:cNvPr id="12" name="Sottotitolo 11">
            <a:extLst>
              <a:ext uri="{FF2B5EF4-FFF2-40B4-BE49-F238E27FC236}">
                <a16:creationId xmlns:a16="http://schemas.microsoft.com/office/drawing/2014/main" id="{A26E9C0F-D962-2857-1F8F-976220E3E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36419"/>
            <a:ext cx="5040460" cy="1688951"/>
          </a:xfrm>
        </p:spPr>
        <p:txBody>
          <a:bodyPr/>
          <a:lstStyle/>
          <a:p>
            <a:r>
              <a:rPr lang="it-IT" sz="2400"/>
              <a:t>Sequenza di 24 frame consecutivi</a:t>
            </a:r>
          </a:p>
          <a:p>
            <a:r>
              <a:rPr lang="it-IT" sz="2400" err="1"/>
              <a:t>Accuracy</a:t>
            </a:r>
            <a:r>
              <a:rPr lang="it-IT" sz="2400"/>
              <a:t> 16%</a:t>
            </a:r>
          </a:p>
          <a:p>
            <a:r>
              <a:rPr lang="it-IT" sz="2400">
                <a:latin typeface="PT Sans" panose="020B0503020203020204" pitchFamily="34" charset="77"/>
              </a:rPr>
              <a:t>Risultati </a:t>
            </a:r>
            <a:r>
              <a:rPr lang="it-IT" sz="2400" b="0" i="0">
                <a:effectLst/>
                <a:latin typeface="PT Sans" panose="020B0503020203020204" pitchFamily="34" charset="77"/>
              </a:rPr>
              <a:t>≈ s</a:t>
            </a:r>
            <a:r>
              <a:rPr lang="it-IT" sz="2400">
                <a:latin typeface="PT Sans" panose="020B0503020203020204" pitchFamily="34" charset="77"/>
              </a:rPr>
              <a:t>parse coding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BF22E3-D918-D7ED-6F7F-2938D392FC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70940" y="1242059"/>
            <a:ext cx="3645254" cy="31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94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CBD839-194A-0381-465F-69041414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456818"/>
            <a:ext cx="6745890" cy="855900"/>
          </a:xfrm>
        </p:spPr>
        <p:txBody>
          <a:bodyPr/>
          <a:lstStyle/>
          <a:p>
            <a:r>
              <a:rPr lang="it-IT"/>
              <a:t>CH-SIM CMU-MOSEI</a:t>
            </a:r>
          </a:p>
        </p:txBody>
      </p:sp>
      <p:sp>
        <p:nvSpPr>
          <p:cNvPr id="12" name="Sottotitolo 11">
            <a:extLst>
              <a:ext uri="{FF2B5EF4-FFF2-40B4-BE49-F238E27FC236}">
                <a16:creationId xmlns:a16="http://schemas.microsoft.com/office/drawing/2014/main" id="{A26E9C0F-D962-2857-1F8F-976220E3E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89" y="1498143"/>
            <a:ext cx="4556759" cy="1405077"/>
          </a:xfrm>
        </p:spPr>
        <p:txBody>
          <a:bodyPr/>
          <a:lstStyle/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anose="020B0503020203020204" pitchFamily="34" charset="0"/>
                <a:cs typeface="Arial"/>
                <a:sym typeface="Arial"/>
              </a:rPr>
              <a:t>Configurazione utilizzata: 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anose="020B0503020203020204" pitchFamily="34" charset="0"/>
                <a:cs typeface="Arial"/>
                <a:sym typeface="PT Sans"/>
              </a:rPr>
              <a:t>kernel Gaussiano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anose="020B0503020203020204" pitchFamily="34" charset="0"/>
                <a:cs typeface="Arial"/>
                <a:sym typeface="PT Sans"/>
              </a:rPr>
              <a:t>sigma ottimo tramite PSO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anose="020B0503020203020204" pitchFamily="34" charset="0"/>
                <a:cs typeface="Arial"/>
                <a:sym typeface="PT Sans"/>
              </a:rPr>
              <a:t>6 frame al secondo random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tabLst/>
              <a:defRPr/>
            </a:pPr>
            <a:r>
              <a:rPr kumimoji="0" lang="it-IT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anose="020B0503020203020204" pitchFamily="34" charset="0"/>
                <a:cs typeface="Arial"/>
                <a:sym typeface="PT Sans"/>
              </a:rPr>
              <a:t>distanza </a:t>
            </a:r>
            <a:r>
              <a:rPr kumimoji="0" lang="it-IT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anose="020B0503020203020204" pitchFamily="34" charset="0"/>
                <a:cs typeface="Arial"/>
                <a:sym typeface="PT Sans"/>
              </a:rPr>
              <a:t>Cityblock</a:t>
            </a:r>
            <a:endParaRPr kumimoji="0" lang="it-IT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 panose="020B0503020203020204" pitchFamily="34" charset="0"/>
              <a:cs typeface="Arial"/>
              <a:sym typeface="PT Sans"/>
            </a:endParaRPr>
          </a:p>
          <a:p>
            <a:pPr marL="152400" indent="0">
              <a:buNone/>
            </a:pPr>
            <a:endParaRPr lang="it-IT" sz="2000" b="1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BF22E3-D918-D7ED-6F7F-2938D392FC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4234" y="1068834"/>
            <a:ext cx="4359602" cy="36687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314EB85-2F35-E429-F54C-D0796D951D59}"/>
              </a:ext>
            </a:extLst>
          </p:cNvPr>
          <p:cNvSpPr txBox="1"/>
          <p:nvPr/>
        </p:nvSpPr>
        <p:spPr>
          <a:xfrm>
            <a:off x="427806" y="3172465"/>
            <a:ext cx="353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>
              <a:buClr>
                <a:srgbClr val="FFFFFF"/>
              </a:buClr>
              <a:buSzPts val="1200"/>
              <a:defRPr/>
            </a:pPr>
            <a:r>
              <a:rPr lang="it-IT" sz="1800" b="1" err="1">
                <a:solidFill>
                  <a:srgbClr val="FFFFFF"/>
                </a:solidFill>
                <a:latin typeface="PT Sans" panose="020B0503020203020204" pitchFamily="34" charset="0"/>
                <a:sym typeface="PT Sans"/>
              </a:rPr>
              <a:t>Accuracy</a:t>
            </a:r>
            <a:r>
              <a:rPr lang="it-IT" sz="1800" b="1">
                <a:solidFill>
                  <a:srgbClr val="FFFFFF"/>
                </a:solidFill>
                <a:latin typeface="PT Sans" panose="020B0503020203020204" pitchFamily="34" charset="0"/>
                <a:sym typeface="PT Sans"/>
              </a:rPr>
              <a:t> 69%</a:t>
            </a:r>
          </a:p>
        </p:txBody>
      </p:sp>
    </p:spTree>
    <p:extLst>
      <p:ext uri="{BB962C8B-B14F-4D97-AF65-F5344CB8AC3E}">
        <p14:creationId xmlns:p14="http://schemas.microsoft.com/office/powerpoint/2010/main" val="4228004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6E1F279-8E86-6E0E-ADD6-BFA21D4C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92" y="91515"/>
            <a:ext cx="4836000" cy="1164856"/>
          </a:xfrm>
        </p:spPr>
        <p:txBody>
          <a:bodyPr/>
          <a:lstStyle/>
          <a:p>
            <a:r>
              <a:rPr lang="it-IT" sz="2800">
                <a:solidFill>
                  <a:schemeClr val="accent6"/>
                </a:solidFill>
              </a:rPr>
              <a:t>Conclusioni</a:t>
            </a:r>
            <a:endParaRPr lang="it-IT">
              <a:solidFill>
                <a:schemeClr val="accent6"/>
              </a:solidFill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7D7017-E5D9-F115-29DC-8CA1F92D2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892" y="1219201"/>
            <a:ext cx="4350962" cy="2891883"/>
          </a:xfrm>
          <a:ln>
            <a:noFill/>
          </a:ln>
        </p:spPr>
        <p:txBody>
          <a:bodyPr/>
          <a:lstStyle/>
          <a:p>
            <a:pPr marL="152400" indent="0"/>
            <a:r>
              <a:rPr lang="it-IT" sz="1600"/>
              <a:t>Nonostante la difficoltà del problema, la rete ha dimostrato di riconoscere con una buona probabilità la lingua </a:t>
            </a:r>
            <a:r>
              <a:rPr lang="it-IT" sz="1600" b="1"/>
              <a:t>tedesca</a:t>
            </a:r>
            <a:r>
              <a:rPr lang="it-IT" sz="1600"/>
              <a:t> e </a:t>
            </a:r>
            <a:r>
              <a:rPr lang="it-IT" sz="1600" b="1"/>
              <a:t>russa</a:t>
            </a:r>
            <a:r>
              <a:rPr lang="it-IT" sz="1600"/>
              <a:t> nella configurazione migliore utilizzando le distanze tra i landmark delle labbra in movimento. </a:t>
            </a:r>
          </a:p>
          <a:p>
            <a:pPr marL="152400" indent="0">
              <a:buNone/>
            </a:pPr>
            <a:endParaRPr lang="it-IT" sz="1600"/>
          </a:p>
          <a:p>
            <a:pPr marL="152400" indent="0"/>
            <a:r>
              <a:rPr lang="it-IT" sz="1600"/>
              <a:t>Tuttavia, il lavoro svolto vuole essere una base per ulteriori ricerche mirate a confermare o migliorare i risultati finora ottenuti.</a:t>
            </a:r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5633CC3-FC4B-119F-51B2-32135A990EE3}"/>
              </a:ext>
            </a:extLst>
          </p:cNvPr>
          <p:cNvGrpSpPr/>
          <p:nvPr/>
        </p:nvGrpSpPr>
        <p:grpSpPr>
          <a:xfrm>
            <a:off x="4993938" y="1353015"/>
            <a:ext cx="3902927" cy="2601951"/>
            <a:chOff x="4993938" y="1353015"/>
            <a:chExt cx="3902927" cy="2601951"/>
          </a:xfrm>
        </p:grpSpPr>
        <p:pic>
          <p:nvPicPr>
            <p:cNvPr id="1026" name="Picture 2" descr="La &quot;Gerussia&quot; e il Fronte dell'Est - Osservatorio Globalizzazione">
              <a:extLst>
                <a:ext uri="{FF2B5EF4-FFF2-40B4-BE49-F238E27FC236}">
                  <a16:creationId xmlns:a16="http://schemas.microsoft.com/office/drawing/2014/main" id="{0F4B63F6-3E9B-6641-9779-7DF7D22A1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938" y="1353015"/>
              <a:ext cx="3902927" cy="2601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Probabilistic Neural Network">
              <a:extLst>
                <a:ext uri="{FF2B5EF4-FFF2-40B4-BE49-F238E27FC236}">
                  <a16:creationId xmlns:a16="http://schemas.microsoft.com/office/drawing/2014/main" id="{E4CD710B-B88E-C8AD-9348-DD98EA13F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2784" y="2482540"/>
              <a:ext cx="816252" cy="6992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9206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49"/>
          <p:cNvSpPr txBox="1">
            <a:spLocks noGrp="1"/>
          </p:cNvSpPr>
          <p:nvPr>
            <p:ph type="title"/>
          </p:nvPr>
        </p:nvSpPr>
        <p:spPr>
          <a:xfrm>
            <a:off x="1546198" y="1485184"/>
            <a:ext cx="5950230" cy="3330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GRAZIE PER L’ATTENZIONE!</a:t>
            </a:r>
            <a:endParaRPr sz="4400"/>
          </a:p>
        </p:txBody>
      </p:sp>
      <p:sp>
        <p:nvSpPr>
          <p:cNvPr id="1247" name="Google Shape;1247;p49"/>
          <p:cNvSpPr/>
          <p:nvPr/>
        </p:nvSpPr>
        <p:spPr>
          <a:xfrm>
            <a:off x="7075375" y="3293150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49"/>
          <p:cNvSpPr/>
          <p:nvPr/>
        </p:nvSpPr>
        <p:spPr>
          <a:xfrm>
            <a:off x="1612950" y="35268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CFE0235-D5D3-B496-B561-F93F8FB6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54" y="1897163"/>
            <a:ext cx="4249525" cy="855900"/>
          </a:xfrm>
        </p:spPr>
        <p:txBody>
          <a:bodyPr/>
          <a:lstStyle/>
          <a:p>
            <a:r>
              <a:rPr lang="it-IT" sz="4000"/>
              <a:t>DOMANDE?</a:t>
            </a:r>
          </a:p>
        </p:txBody>
      </p:sp>
      <p:pic>
        <p:nvPicPr>
          <p:cNvPr id="2052" name="Picture 4" descr="Dwight-question GIFs - Get the best GIF on GIPHY">
            <a:extLst>
              <a:ext uri="{FF2B5EF4-FFF2-40B4-BE49-F238E27FC236}">
                <a16:creationId xmlns:a16="http://schemas.microsoft.com/office/drawing/2014/main" id="{8E8A8B80-F8E4-4827-4F96-737D50307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69" y="834607"/>
            <a:ext cx="3762756" cy="3135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7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8FCFC83-BB6B-689C-2ED4-955C02A2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74" y="800101"/>
            <a:ext cx="4440025" cy="929640"/>
          </a:xfrm>
        </p:spPr>
        <p:txBody>
          <a:bodyPr/>
          <a:lstStyle/>
          <a:p>
            <a:r>
              <a:rPr lang="it-IT"/>
              <a:t>PROBABILISTIC NEURAL NETWORK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3E21CCE-454E-8ACB-659A-8AC4DCA5B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573" y="1920240"/>
            <a:ext cx="4096197" cy="2080260"/>
          </a:xfrm>
        </p:spPr>
        <p:txBody>
          <a:bodyPr/>
          <a:lstStyle/>
          <a:p>
            <a:pPr marL="152400" indent="0" algn="l">
              <a:buNone/>
            </a:pPr>
            <a:r>
              <a:rPr lang="it-IT" sz="1800" b="0" i="0" u="none" strike="noStrike" baseline="0">
                <a:latin typeface="PT Sans" panose="020B0503020203020204" pitchFamily="34" charset="0"/>
              </a:rPr>
              <a:t>La </a:t>
            </a:r>
            <a:r>
              <a:rPr lang="it-IT" sz="1800" b="1" i="0" u="none" strike="noStrike" baseline="0" err="1">
                <a:latin typeface="PT Sans" panose="020B0503020203020204" pitchFamily="34" charset="0"/>
              </a:rPr>
              <a:t>Probabilistic</a:t>
            </a:r>
            <a:r>
              <a:rPr lang="it-IT" sz="1800" b="1" i="0" u="none" strike="noStrike" baseline="0">
                <a:latin typeface="PT Sans" panose="020B0503020203020204" pitchFamily="34" charset="0"/>
              </a:rPr>
              <a:t> </a:t>
            </a:r>
            <a:r>
              <a:rPr lang="it-IT" sz="1800" b="1" i="0" u="none" strike="noStrike" baseline="0" err="1">
                <a:latin typeface="PT Sans" panose="020B0503020203020204" pitchFamily="34" charset="0"/>
              </a:rPr>
              <a:t>Neural</a:t>
            </a:r>
            <a:r>
              <a:rPr lang="it-IT" sz="1800" b="1" i="0" u="none" strike="noStrike" baseline="0">
                <a:latin typeface="PT Sans" panose="020B0503020203020204" pitchFamily="34" charset="0"/>
              </a:rPr>
              <a:t> Network </a:t>
            </a:r>
            <a:r>
              <a:rPr lang="it-IT" sz="1800" b="0" i="0" u="none" strike="noStrike" baseline="0">
                <a:latin typeface="PT Sans" panose="020B0503020203020204" pitchFamily="34" charset="0"/>
              </a:rPr>
              <a:t>(PNN) è un modello di rete neurale, basato sul metodo di approssimazione della densit</a:t>
            </a:r>
            <a:r>
              <a:rPr lang="it-IT" sz="1800">
                <a:latin typeface="PT Sans" panose="020B0503020203020204" pitchFamily="34" charset="0"/>
              </a:rPr>
              <a:t>à</a:t>
            </a:r>
            <a:r>
              <a:rPr lang="it-IT" sz="1800" b="0" i="0" u="none" strike="noStrike" baseline="0">
                <a:latin typeface="PT Sans" panose="020B0503020203020204" pitchFamily="34" charset="0"/>
              </a:rPr>
              <a:t> di probabilit</a:t>
            </a:r>
            <a:r>
              <a:rPr lang="it-IT" sz="1800">
                <a:latin typeface="PT Sans" panose="020B0503020203020204" pitchFamily="34" charset="0"/>
              </a:rPr>
              <a:t>à</a:t>
            </a:r>
            <a:r>
              <a:rPr lang="it-IT" sz="1800" b="0" i="0" u="none" strike="noStrike" baseline="0">
                <a:latin typeface="PT Sans" panose="020B0503020203020204" pitchFamily="34" charset="0"/>
              </a:rPr>
              <a:t> </a:t>
            </a:r>
            <a:r>
              <a:rPr lang="it-IT" sz="1800" b="0" i="1" u="none" strike="noStrike" baseline="0" err="1">
                <a:latin typeface="PT Sans" panose="020B0503020203020204" pitchFamily="34" charset="0"/>
              </a:rPr>
              <a:t>Parzen</a:t>
            </a:r>
            <a:r>
              <a:rPr lang="it-IT" sz="1800" b="0" i="1" u="none" strike="noStrike" baseline="0">
                <a:latin typeface="PT Sans" panose="020B0503020203020204" pitchFamily="34" charset="0"/>
              </a:rPr>
              <a:t> Windows</a:t>
            </a:r>
            <a:r>
              <a:rPr lang="it-IT" sz="1800" b="0" i="0" u="none" strike="noStrike" baseline="0">
                <a:latin typeface="PT Sans" panose="020B0503020203020204" pitchFamily="34" charset="0"/>
              </a:rPr>
              <a:t>, che si concentr</a:t>
            </a:r>
            <a:r>
              <a:rPr lang="it-IT" sz="1800">
                <a:latin typeface="PT Sans" panose="020B0503020203020204" pitchFamily="34" charset="0"/>
              </a:rPr>
              <a:t>a </a:t>
            </a:r>
            <a:r>
              <a:rPr lang="it-IT" sz="1800" b="0" i="0" u="none" strike="noStrike" baseline="0">
                <a:latin typeface="PT Sans" panose="020B0503020203020204" pitchFamily="34" charset="0"/>
              </a:rPr>
              <a:t>principalmente sulla classificazione dei dati.</a:t>
            </a:r>
            <a:endParaRPr lang="it-IT">
              <a:latin typeface="PT Sans" panose="020B0503020203020204" pitchFamily="34" charset="0"/>
            </a:endParaRPr>
          </a:p>
        </p:txBody>
      </p:sp>
      <p:pic>
        <p:nvPicPr>
          <p:cNvPr id="1026" name="Picture 2" descr="What's inside a deep neural network | Popular Science">
            <a:extLst>
              <a:ext uri="{FF2B5EF4-FFF2-40B4-BE49-F238E27FC236}">
                <a16:creationId xmlns:a16="http://schemas.microsoft.com/office/drawing/2014/main" id="{1B3E7E8E-2236-BC66-9416-E0A13AC654EE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5" r="22475"/>
          <a:stretch>
            <a:fillRect/>
          </a:stretch>
        </p:blipFill>
        <p:spPr bwMode="auto">
          <a:xfrm>
            <a:off x="5562599" y="1106656"/>
            <a:ext cx="2736900" cy="2736900"/>
          </a:xfrm>
          <a:prstGeom prst="ellipse">
            <a:avLst/>
          </a:prstGeom>
          <a:noFill/>
          <a:effectLst>
            <a:outerShdw blurRad="228600" algn="bl" rotWithShape="0">
              <a:schemeClr val="accent1">
                <a:alpha val="4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6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09C1B5-052A-1345-2AC9-286EDDB9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53" y="282498"/>
            <a:ext cx="8497230" cy="572430"/>
          </a:xfrm>
        </p:spPr>
        <p:txBody>
          <a:bodyPr/>
          <a:lstStyle/>
          <a:p>
            <a:r>
              <a:rPr lang="it-IT" sz="2400"/>
              <a:t>STRUTTURA GENERALE DELLA PNN</a:t>
            </a:r>
          </a:p>
        </p:txBody>
      </p:sp>
      <p:pic>
        <p:nvPicPr>
          <p:cNvPr id="3074" name="Picture 2" descr="Probabilistic Neural Network">
            <a:extLst>
              <a:ext uri="{FF2B5EF4-FFF2-40B4-BE49-F238E27FC236}">
                <a16:creationId xmlns:a16="http://schemas.microsoft.com/office/drawing/2014/main" id="{F909A7D8-8779-5030-2CDD-AC9ADF12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3" y="1017725"/>
            <a:ext cx="4349032" cy="3725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37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A71EE05-8C4F-0E22-243D-7DA6DE81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ADDESTRAMENTO DELLA RETE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CBE75F3-F05C-E97D-9EF9-4C421135076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32461" y="1440180"/>
            <a:ext cx="4586310" cy="2953400"/>
          </a:xfrm>
        </p:spPr>
        <p:txBody>
          <a:bodyPr/>
          <a:lstStyle/>
          <a:p>
            <a:pPr marL="152400" indent="0">
              <a:buNone/>
            </a:pPr>
            <a:r>
              <a:rPr lang="it-IT" sz="1400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La fase di addestramento della PNN è differente rispetto ad altre reti neurali in quanto è </a:t>
            </a:r>
            <a:r>
              <a:rPr lang="it-IT" sz="1400" b="1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"one-shot", </a:t>
            </a:r>
            <a:r>
              <a:rPr lang="it-IT" sz="1400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ovvero richiede solo un passaggio attraverso il set di addestramento per calcolare i pesi nell'Output Layer. </a:t>
            </a:r>
          </a:p>
          <a:p>
            <a:pPr marL="152400" indent="0">
              <a:buNone/>
            </a:pPr>
            <a:endParaRPr lang="it-IT" sz="1400" b="0" i="0">
              <a:solidFill>
                <a:srgbClr val="F1F2F2"/>
              </a:solidFill>
              <a:effectLst/>
              <a:latin typeface="PT Sans" panose="020B0503020203020204" pitchFamily="34" charset="0"/>
            </a:endParaRPr>
          </a:p>
          <a:p>
            <a:pPr marL="152400" indent="0">
              <a:buNone/>
            </a:pPr>
            <a:r>
              <a:rPr lang="it-IT" sz="1400">
                <a:solidFill>
                  <a:srgbClr val="F1F2F2"/>
                </a:solidFill>
                <a:latin typeface="PT Sans" panose="020B0503020203020204" pitchFamily="34" charset="0"/>
              </a:rPr>
              <a:t>N</a:t>
            </a:r>
            <a:r>
              <a:rPr lang="it-IT" sz="1400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on c’è il concetto di </a:t>
            </a:r>
            <a:r>
              <a:rPr lang="it-IT" sz="1400" b="1" err="1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retropropagazione</a:t>
            </a:r>
            <a:r>
              <a:rPr lang="it-IT" sz="1400" b="1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, </a:t>
            </a:r>
            <a:r>
              <a:rPr lang="it-IT" sz="1400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che richiede molte iterazioni per aggiornare i pesi.</a:t>
            </a:r>
            <a:endParaRPr lang="it-IT" sz="1400">
              <a:solidFill>
                <a:srgbClr val="F1F2F2"/>
              </a:solidFill>
              <a:latin typeface="PT Sans" panose="020B0503020203020204" pitchFamily="34" charset="0"/>
            </a:endParaRPr>
          </a:p>
          <a:p>
            <a:pPr marL="152400" indent="0">
              <a:buNone/>
            </a:pPr>
            <a:endParaRPr lang="it-IT" sz="1400">
              <a:solidFill>
                <a:srgbClr val="F1F2F2"/>
              </a:solidFill>
              <a:latin typeface="PT Sans" panose="020B0503020203020204" pitchFamily="34" charset="0"/>
            </a:endParaRPr>
          </a:p>
          <a:p>
            <a:pPr marL="152400" indent="0">
              <a:buNone/>
            </a:pPr>
            <a:r>
              <a:rPr lang="it-IT" sz="1400">
                <a:solidFill>
                  <a:srgbClr val="F1F2F2"/>
                </a:solidFill>
                <a:latin typeface="PT Sans" panose="020B0503020203020204" pitchFamily="34" charset="0"/>
              </a:rPr>
              <a:t>In generale, l</a:t>
            </a:r>
            <a:r>
              <a:rPr lang="it-IT" sz="1400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a PNN impara le caratteristiche del singolo pattern di addestramento e le utilizza per la</a:t>
            </a:r>
          </a:p>
          <a:p>
            <a:pPr marL="152400" indent="0">
              <a:buNone/>
            </a:pPr>
            <a:r>
              <a:rPr lang="it-IT" sz="1400" b="0" i="0">
                <a:solidFill>
                  <a:srgbClr val="F1F2F2"/>
                </a:solidFill>
                <a:effectLst/>
                <a:latin typeface="PT Sans" panose="020B0503020203020204" pitchFamily="34" charset="0"/>
              </a:rPr>
              <a:t>classificazione dei pattern di test.</a:t>
            </a:r>
            <a:endParaRPr lang="it-IT" sz="1400">
              <a:solidFill>
                <a:srgbClr val="F1F2F2"/>
              </a:solidFill>
              <a:latin typeface="PT Sans" panose="020B0503020203020204" pitchFamily="34" charset="0"/>
            </a:endParaRPr>
          </a:p>
          <a:p>
            <a:pPr marL="152400" indent="0">
              <a:buNone/>
            </a:pPr>
            <a:endParaRPr lang="it-IT" sz="1400">
              <a:solidFill>
                <a:srgbClr val="F1F2F2"/>
              </a:solidFill>
              <a:latin typeface="PT Sans" panose="020B0503020203020204" pitchFamily="34" charset="0"/>
            </a:endParaRPr>
          </a:p>
        </p:txBody>
      </p:sp>
      <p:pic>
        <p:nvPicPr>
          <p:cNvPr id="6146" name="Picture 2" descr="Mike O'Hearn's 5-Move Legs-Blasting Workout | Muscle &amp; Fitness">
            <a:extLst>
              <a:ext uri="{FF2B5EF4-FFF2-40B4-BE49-F238E27FC236}">
                <a16:creationId xmlns:a16="http://schemas.microsoft.com/office/drawing/2014/main" id="{97EC5D22-B175-4F19-BC87-FF86451D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12" y="1665262"/>
            <a:ext cx="3471002" cy="19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62546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Neural Networks Conference by Slidesgo">
  <a:themeElements>
    <a:clrScheme name="Simple Light">
      <a:dk1>
        <a:srgbClr val="8F2E8B"/>
      </a:dk1>
      <a:lt1>
        <a:srgbClr val="2E2E8F"/>
      </a:lt1>
      <a:dk2>
        <a:srgbClr val="55A4FF"/>
      </a:dk2>
      <a:lt2>
        <a:srgbClr val="AAFD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Presentazione su schermo (16:9)</PresentationFormat>
  <Slides>67</Slides>
  <Notes>34</Notes>
  <HiddenSlides>10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67</vt:i4>
      </vt:variant>
    </vt:vector>
  </HeadingPairs>
  <TitlesOfParts>
    <vt:vector size="68" baseType="lpstr">
      <vt:lpstr>Artificial Neural Networks Conference by Slidesgo</vt:lpstr>
      <vt:lpstr>BABELE</vt:lpstr>
      <vt:lpstr>LA TUTOR</vt:lpstr>
      <vt:lpstr>IL TEAM</vt:lpstr>
      <vt:lpstr>OBIETTIVI DEL PROGETTO</vt:lpstr>
      <vt:lpstr>Presentazione standard di PowerPoint</vt:lpstr>
      <vt:lpstr>APPROCCIO PROBABILISTICO: PROBABILISTIC NEURAL NETWORK</vt:lpstr>
      <vt:lpstr>PROBABILISTIC NEURAL NETWORK</vt:lpstr>
      <vt:lpstr>STRUTTURA GENERALE DELLA PNN</vt:lpstr>
      <vt:lpstr>ADDESTRAMENTO DELLA RETE</vt:lpstr>
      <vt:lpstr>PARZEN WINDOWS</vt:lpstr>
      <vt:lpstr>PARAMETRI CRITICI IN PARZEN WINDOWS</vt:lpstr>
      <vt:lpstr>INPUT LAYER</vt:lpstr>
      <vt:lpstr>PATTERN LAYER</vt:lpstr>
      <vt:lpstr>SUMMATION LAYER</vt:lpstr>
      <vt:lpstr>OUTPUT LAYER</vt:lpstr>
      <vt:lpstr>CONFIGURAZIONE RETE</vt:lpstr>
      <vt:lpstr>STRUTTURA DEI DATASET</vt:lpstr>
      <vt:lpstr>BABELE</vt:lpstr>
      <vt:lpstr>CH-SIMS &amp; CMU-MOSEI</vt:lpstr>
      <vt:lpstr>CH-SIMS &amp; CMU-MOSEI</vt:lpstr>
      <vt:lpstr>ESPERIMENTI SVOLTI</vt:lpstr>
      <vt:lpstr>ESTRAZIONE FEATURES GEOMETRICHE</vt:lpstr>
      <vt:lpstr>ESTRAZIONE FEATURES GEOMETRICHE</vt:lpstr>
      <vt:lpstr>ESTRAZIONE FEATURES GEOMETRICHE</vt:lpstr>
      <vt:lpstr>SCELTA DELLA METRICA DI DISTANZA</vt:lpstr>
      <vt:lpstr>ESTRAZIONE FEATURES GEOMETRICHE</vt:lpstr>
      <vt:lpstr>SCELTA NUMERO DEI FRAME</vt:lpstr>
      <vt:lpstr>COME È STATO FATTO?</vt:lpstr>
      <vt:lpstr>QUESTIONI APERTE DURANTE I TEST…</vt:lpstr>
      <vt:lpstr>SCELTA FRAME AL SECONDO RANDOM</vt:lpstr>
      <vt:lpstr>ESTRAZIONE FEATURES GEOMETRICHE</vt:lpstr>
      <vt:lpstr>ESTRAZIONE FEATURES GEOMETRICHE</vt:lpstr>
      <vt:lpstr>ESTRAZIONE FEATURES  CON SPARSE CODING</vt:lpstr>
      <vt:lpstr>SPARSE CODING in pillole</vt:lpstr>
      <vt:lpstr>ESTRAZIONE FEATURES  CON SPARSE CODING</vt:lpstr>
      <vt:lpstr>ESTRAZIONE FEATURES  CON SPARSE CODING</vt:lpstr>
      <vt:lpstr>SPARSE CODING 60.000 COMPONENTI</vt:lpstr>
      <vt:lpstr>QUESTIONI APERTE DURANTE I TEST…</vt:lpstr>
      <vt:lpstr>ESTRAZIONE FEATURES  CON SPARSE CODING</vt:lpstr>
      <vt:lpstr>APPLICAZIONE PCA AL DATASET SPARSE CODING</vt:lpstr>
      <vt:lpstr>COME È STATO FATTO?</vt:lpstr>
      <vt:lpstr>ESTRAZIONE FEATURES  CON SPARSE CODING</vt:lpstr>
      <vt:lpstr>ESTRAZIONE FEATURES  CON SPARSE CODING</vt:lpstr>
      <vt:lpstr>FUSIONE DATASET SPARSE CODING CON DATASET DISTANZE</vt:lpstr>
      <vt:lpstr>FUSIONE DATASET SPARSE CODING CON DATASET DISTANZE</vt:lpstr>
      <vt:lpstr>RISULTATI GENERALI SPARSE CODING</vt:lpstr>
      <vt:lpstr>ESTRAZIONE FEATURES  CON OPTICAL FLOW</vt:lpstr>
      <vt:lpstr>OPTICAL FLOW in pillole</vt:lpstr>
      <vt:lpstr>ESTRAZIONE FEATURES  CON OPTICAL FLOW</vt:lpstr>
      <vt:lpstr>ESTRAZIONE FEATURES  CON OPTICAL FLOW</vt:lpstr>
      <vt:lpstr>APPLICAZIONE OF TRA 2 FRAME CONSECUTIVI</vt:lpstr>
      <vt:lpstr>APPLICAZIONE OF SU SEQUENZA DI 24 FRAME CONSECUTIVI</vt:lpstr>
      <vt:lpstr>ESTRAZIONE FEATURES  CON OPTICAL FLOW</vt:lpstr>
      <vt:lpstr>QUESTIONI APERTE DURANTE I TEST…</vt:lpstr>
      <vt:lpstr>PSO (Particle Swarm Optimization) in pillole</vt:lpstr>
      <vt:lpstr>ESTRAZIONE FEATURES  CON OPTICAL FLOW</vt:lpstr>
      <vt:lpstr>ESTRAZIONE FEATURES  CON OPTICAL FLOW</vt:lpstr>
      <vt:lpstr>RISULTATI OTTENUTI</vt:lpstr>
      <vt:lpstr>BABELE AllVsAll</vt:lpstr>
      <vt:lpstr>BABELE 1VsMondo</vt:lpstr>
      <vt:lpstr>E MENO CONFUSE…</vt:lpstr>
      <vt:lpstr>BABELE SPARSE CODING</vt:lpstr>
      <vt:lpstr>BABELE OPTICAL FLOW</vt:lpstr>
      <vt:lpstr>CH-SIM CMU-MOSEI</vt:lpstr>
      <vt:lpstr>Conclusioni</vt:lpstr>
      <vt:lpstr>GRAZIE PER L’ATTENZIONE!</vt:lpstr>
      <vt:lpstr>DOMANDE?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BABELE</dc:title>
  <cp:revision>3</cp:revision>
  <dcterms:modified xsi:type="dcterms:W3CDTF">2023-06-13T15:36:04Z</dcterms:modified>
</cp:coreProperties>
</file>